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8" r:id="rId5"/>
    <p:sldId id="261" r:id="rId6"/>
    <p:sldId id="257" r:id="rId7"/>
    <p:sldId id="256" r:id="rId8"/>
    <p:sldId id="259" r:id="rId9"/>
    <p:sldId id="260" r:id="rId10"/>
    <p:sldId id="263" r:id="rId11"/>
    <p:sldId id="262" r:id="rId12"/>
    <p:sldId id="277" r:id="rId13"/>
    <p:sldId id="268" r:id="rId14"/>
    <p:sldId id="273" r:id="rId15"/>
    <p:sldId id="275" r:id="rId16"/>
    <p:sldId id="276" r:id="rId17"/>
    <p:sldId id="281" r:id="rId18"/>
    <p:sldId id="269" r:id="rId19"/>
    <p:sldId id="267" r:id="rId20"/>
    <p:sldId id="270" r:id="rId21"/>
    <p:sldId id="272" r:id="rId22"/>
    <p:sldId id="278" r:id="rId23"/>
    <p:sldId id="279" r:id="rId24"/>
    <p:sldId id="280" r:id="rId25"/>
    <p:sldId id="282" r:id="rId26"/>
    <p:sldId id="283" r:id="rId27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BAA4E"/>
    <a:srgbClr val="E6AF00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2FAE2FE-A4CF-41ED-96B0-337BEA5661DF}" v="2" dt="2020-10-12T18:09:57.147"/>
    <p1510:client id="{92DC6EC6-657E-4EFF-A550-321AC21C5F9A}" v="66" dt="2020-10-12T15:56:10.14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25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D6961-E3B3-43C3-947E-2E9DC5E6193A}" type="datetimeFigureOut">
              <a:rPr lang="fr-FR" smtClean="0"/>
              <a:t>01/07/2021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83DE6-C2B6-48DE-B18C-6B8367BACCE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855267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D6961-E3B3-43C3-947E-2E9DC5E6193A}" type="datetimeFigureOut">
              <a:rPr lang="fr-FR" smtClean="0"/>
              <a:t>01/07/2021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83DE6-C2B6-48DE-B18C-6B8367BACCE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130622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D6961-E3B3-43C3-947E-2E9DC5E6193A}" type="datetimeFigureOut">
              <a:rPr lang="fr-FR" smtClean="0"/>
              <a:t>01/07/2021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83DE6-C2B6-48DE-B18C-6B8367BACCE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908605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D6961-E3B3-43C3-947E-2E9DC5E6193A}" type="datetimeFigureOut">
              <a:rPr lang="fr-FR" smtClean="0"/>
              <a:t>01/07/2021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83DE6-C2B6-48DE-B18C-6B8367BACCE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306533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D6961-E3B3-43C3-947E-2E9DC5E6193A}" type="datetimeFigureOut">
              <a:rPr lang="fr-FR" smtClean="0"/>
              <a:t>01/07/2021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83DE6-C2B6-48DE-B18C-6B8367BACCE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855565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D6961-E3B3-43C3-947E-2E9DC5E6193A}" type="datetimeFigureOut">
              <a:rPr lang="fr-FR" smtClean="0"/>
              <a:t>01/07/2021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83DE6-C2B6-48DE-B18C-6B8367BACCE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868708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D6961-E3B3-43C3-947E-2E9DC5E6193A}" type="datetimeFigureOut">
              <a:rPr lang="fr-FR" smtClean="0"/>
              <a:t>01/07/2021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83DE6-C2B6-48DE-B18C-6B8367BACCE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782639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D6961-E3B3-43C3-947E-2E9DC5E6193A}" type="datetimeFigureOut">
              <a:rPr lang="fr-FR" smtClean="0"/>
              <a:t>01/07/2021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83DE6-C2B6-48DE-B18C-6B8367BACCE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576282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D6961-E3B3-43C3-947E-2E9DC5E6193A}" type="datetimeFigureOut">
              <a:rPr lang="fr-FR" smtClean="0"/>
              <a:t>01/07/2021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83DE6-C2B6-48DE-B18C-6B8367BACCE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812154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D6961-E3B3-43C3-947E-2E9DC5E6193A}" type="datetimeFigureOut">
              <a:rPr lang="fr-FR" smtClean="0"/>
              <a:t>01/07/2021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83DE6-C2B6-48DE-B18C-6B8367BACCE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815374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D6961-E3B3-43C3-947E-2E9DC5E6193A}" type="datetimeFigureOut">
              <a:rPr lang="fr-FR" smtClean="0"/>
              <a:t>01/07/2021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83DE6-C2B6-48DE-B18C-6B8367BACCE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626502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0D6961-E3B3-43C3-947E-2E9DC5E6193A}" type="datetimeFigureOut">
              <a:rPr lang="fr-FR" smtClean="0"/>
              <a:t>01/07/2021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A83DE6-C2B6-48DE-B18C-6B8367BACCE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999068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13" Type="http://schemas.openxmlformats.org/officeDocument/2006/relationships/image" Target="../media/image16.jpeg"/><Relationship Id="rId18" Type="http://schemas.openxmlformats.org/officeDocument/2006/relationships/image" Target="../media/image21.jpeg"/><Relationship Id="rId3" Type="http://schemas.openxmlformats.org/officeDocument/2006/relationships/image" Target="../media/image6.jpeg"/><Relationship Id="rId21" Type="http://schemas.openxmlformats.org/officeDocument/2006/relationships/image" Target="../media/image24.jpeg"/><Relationship Id="rId7" Type="http://schemas.openxmlformats.org/officeDocument/2006/relationships/image" Target="../media/image10.jpeg"/><Relationship Id="rId12" Type="http://schemas.openxmlformats.org/officeDocument/2006/relationships/image" Target="../media/image15.jpeg"/><Relationship Id="rId17" Type="http://schemas.openxmlformats.org/officeDocument/2006/relationships/image" Target="../media/image20.jpeg"/><Relationship Id="rId2" Type="http://schemas.openxmlformats.org/officeDocument/2006/relationships/image" Target="../media/image2.jpeg"/><Relationship Id="rId16" Type="http://schemas.openxmlformats.org/officeDocument/2006/relationships/image" Target="../media/image19.jpeg"/><Relationship Id="rId20" Type="http://schemas.openxmlformats.org/officeDocument/2006/relationships/image" Target="../media/image23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jpeg"/><Relationship Id="rId11" Type="http://schemas.openxmlformats.org/officeDocument/2006/relationships/image" Target="../media/image14.JPG"/><Relationship Id="rId5" Type="http://schemas.openxmlformats.org/officeDocument/2006/relationships/image" Target="../media/image8.jpeg"/><Relationship Id="rId15" Type="http://schemas.openxmlformats.org/officeDocument/2006/relationships/image" Target="../media/image18.jpeg"/><Relationship Id="rId10" Type="http://schemas.openxmlformats.org/officeDocument/2006/relationships/image" Target="../media/image13.jpeg"/><Relationship Id="rId19" Type="http://schemas.openxmlformats.org/officeDocument/2006/relationships/image" Target="../media/image22.jpeg"/><Relationship Id="rId4" Type="http://schemas.openxmlformats.org/officeDocument/2006/relationships/image" Target="../media/image7.jpeg"/><Relationship Id="rId9" Type="http://schemas.openxmlformats.org/officeDocument/2006/relationships/image" Target="../media/image12.jpeg"/><Relationship Id="rId14" Type="http://schemas.openxmlformats.org/officeDocument/2006/relationships/image" Target="../media/image17.jpeg"/><Relationship Id="rId22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2055" b="817"/>
          <a:stretch/>
        </p:blipFill>
        <p:spPr>
          <a:xfrm>
            <a:off x="0" y="5477522"/>
            <a:ext cx="1951317" cy="1380478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0"/>
            <a:ext cx="12216063" cy="1764632"/>
          </a:xfrm>
          <a:custGeom>
            <a:avLst/>
            <a:gdLst>
              <a:gd name="connsiteX0" fmla="*/ 0 w 12192000"/>
              <a:gd name="connsiteY0" fmla="*/ 0 h 1419726"/>
              <a:gd name="connsiteX1" fmla="*/ 12192000 w 12192000"/>
              <a:gd name="connsiteY1" fmla="*/ 0 h 1419726"/>
              <a:gd name="connsiteX2" fmla="*/ 12192000 w 12192000"/>
              <a:gd name="connsiteY2" fmla="*/ 1419726 h 1419726"/>
              <a:gd name="connsiteX3" fmla="*/ 0 w 12192000"/>
              <a:gd name="connsiteY3" fmla="*/ 1419726 h 1419726"/>
              <a:gd name="connsiteX4" fmla="*/ 0 w 12192000"/>
              <a:gd name="connsiteY4" fmla="*/ 0 h 1419726"/>
              <a:gd name="connsiteX0" fmla="*/ 0 w 12200021"/>
              <a:gd name="connsiteY0" fmla="*/ 0 h 1419726"/>
              <a:gd name="connsiteX1" fmla="*/ 12192000 w 12200021"/>
              <a:gd name="connsiteY1" fmla="*/ 0 h 1419726"/>
              <a:gd name="connsiteX2" fmla="*/ 12200021 w 12200021"/>
              <a:gd name="connsiteY2" fmla="*/ 593558 h 1419726"/>
              <a:gd name="connsiteX3" fmla="*/ 0 w 12200021"/>
              <a:gd name="connsiteY3" fmla="*/ 1419726 h 1419726"/>
              <a:gd name="connsiteX4" fmla="*/ 0 w 12200021"/>
              <a:gd name="connsiteY4" fmla="*/ 0 h 1419726"/>
              <a:gd name="connsiteX0" fmla="*/ 0 w 12200021"/>
              <a:gd name="connsiteY0" fmla="*/ 0 h 1419726"/>
              <a:gd name="connsiteX1" fmla="*/ 12192000 w 12200021"/>
              <a:gd name="connsiteY1" fmla="*/ 0 h 1419726"/>
              <a:gd name="connsiteX2" fmla="*/ 12200021 w 12200021"/>
              <a:gd name="connsiteY2" fmla="*/ 593558 h 1419726"/>
              <a:gd name="connsiteX3" fmla="*/ 0 w 12200021"/>
              <a:gd name="connsiteY3" fmla="*/ 1419726 h 1419726"/>
              <a:gd name="connsiteX4" fmla="*/ 0 w 12200021"/>
              <a:gd name="connsiteY4" fmla="*/ 0 h 1419726"/>
              <a:gd name="connsiteX0" fmla="*/ 16042 w 12216063"/>
              <a:gd name="connsiteY0" fmla="*/ 0 h 1764632"/>
              <a:gd name="connsiteX1" fmla="*/ 12208042 w 12216063"/>
              <a:gd name="connsiteY1" fmla="*/ 0 h 1764632"/>
              <a:gd name="connsiteX2" fmla="*/ 12216063 w 12216063"/>
              <a:gd name="connsiteY2" fmla="*/ 593558 h 1764632"/>
              <a:gd name="connsiteX3" fmla="*/ 0 w 12216063"/>
              <a:gd name="connsiteY3" fmla="*/ 1764632 h 1764632"/>
              <a:gd name="connsiteX4" fmla="*/ 16042 w 12216063"/>
              <a:gd name="connsiteY4" fmla="*/ 0 h 1764632"/>
              <a:gd name="connsiteX0" fmla="*/ 16042 w 12216063"/>
              <a:gd name="connsiteY0" fmla="*/ 0 h 1764632"/>
              <a:gd name="connsiteX1" fmla="*/ 12208042 w 12216063"/>
              <a:gd name="connsiteY1" fmla="*/ 0 h 1764632"/>
              <a:gd name="connsiteX2" fmla="*/ 12216063 w 12216063"/>
              <a:gd name="connsiteY2" fmla="*/ 858253 h 1764632"/>
              <a:gd name="connsiteX3" fmla="*/ 0 w 12216063"/>
              <a:gd name="connsiteY3" fmla="*/ 1764632 h 1764632"/>
              <a:gd name="connsiteX4" fmla="*/ 16042 w 12216063"/>
              <a:gd name="connsiteY4" fmla="*/ 0 h 17646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216063" h="1764632">
                <a:moveTo>
                  <a:pt x="16042" y="0"/>
                </a:moveTo>
                <a:lnTo>
                  <a:pt x="12208042" y="0"/>
                </a:lnTo>
                <a:cubicBezTo>
                  <a:pt x="12210716" y="286084"/>
                  <a:pt x="12213389" y="572169"/>
                  <a:pt x="12216063" y="858253"/>
                </a:cubicBezTo>
                <a:lnTo>
                  <a:pt x="0" y="1764632"/>
                </a:lnTo>
                <a:lnTo>
                  <a:pt x="16042" y="0"/>
                </a:lnTo>
                <a:close/>
              </a:path>
            </a:pathLst>
          </a:custGeom>
          <a:solidFill>
            <a:srgbClr val="4BAA4E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026" name="Picture 2" descr="74 contamine sarzin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29878" y="332038"/>
            <a:ext cx="676275" cy="89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ZoneTexte 5"/>
          <p:cNvSpPr txBox="1"/>
          <p:nvPr/>
        </p:nvSpPr>
        <p:spPr>
          <a:xfrm>
            <a:off x="1580147" y="420651"/>
            <a:ext cx="82661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>
                <a:solidFill>
                  <a:schemeClr val="bg1"/>
                </a:solidFill>
                <a:latin typeface="Arial" panose="020B0604020202020204" pitchFamily="34" charset="0"/>
                <a:ea typeface="Adobe Gothic Std B" panose="020B0800000000000000" pitchFamily="34" charset="-128"/>
                <a:cs typeface="Arial" panose="020B0604020202020204" pitchFamily="34" charset="0"/>
              </a:rPr>
              <a:t>Réunion d’information du 15 Octobre 2020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1686024" y="2792931"/>
            <a:ext cx="8414084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b="1" dirty="0">
                <a:latin typeface="Arial" panose="020B0604020202020204" pitchFamily="34" charset="0"/>
                <a:ea typeface="Adobe Gothic Std B" panose="020B0800000000000000" pitchFamily="34" charset="-128"/>
                <a:cs typeface="Arial" panose="020B0604020202020204" pitchFamily="34" charset="0"/>
              </a:rPr>
              <a:t>Le conseil municipal est heureux de vous accueillir ce soir à la première réunion d’information du village et vous remercie de votre présence.</a:t>
            </a:r>
          </a:p>
          <a:p>
            <a:pPr algn="just"/>
            <a:endParaRPr lang="fr-FR" b="1" dirty="0">
              <a:latin typeface="Arial" panose="020B0604020202020204" pitchFamily="34" charset="0"/>
              <a:ea typeface="Adobe Gothic Std B" panose="020B0800000000000000" pitchFamily="34" charset="-128"/>
              <a:cs typeface="Arial" panose="020B0604020202020204" pitchFamily="34" charset="0"/>
            </a:endParaRPr>
          </a:p>
          <a:p>
            <a:pPr algn="just"/>
            <a:r>
              <a:rPr lang="fr-FR" b="1" dirty="0">
                <a:latin typeface="Arial" panose="020B0604020202020204" pitchFamily="34" charset="0"/>
                <a:ea typeface="Adobe Gothic Std B" panose="020B0800000000000000" pitchFamily="34" charset="-128"/>
                <a:cs typeface="Arial" panose="020B0604020202020204" pitchFamily="34" charset="0"/>
              </a:rPr>
              <a:t>En raison du contexte sanitaire, nous ne pouvons malheureusement pas organiser de vin d’honneur en clôture de cette séance.</a:t>
            </a:r>
          </a:p>
          <a:p>
            <a:pPr algn="just"/>
            <a:endParaRPr lang="fr-FR" b="1" dirty="0">
              <a:latin typeface="Arial" panose="020B0604020202020204" pitchFamily="34" charset="0"/>
              <a:ea typeface="Adobe Gothic Std B" panose="020B0800000000000000" pitchFamily="34" charset="-128"/>
              <a:cs typeface="Arial" panose="020B0604020202020204" pitchFamily="34" charset="0"/>
            </a:endParaRPr>
          </a:p>
          <a:p>
            <a:pPr algn="just"/>
            <a:r>
              <a:rPr lang="fr-FR" b="1" dirty="0">
                <a:latin typeface="Arial" panose="020B0604020202020204" pitchFamily="34" charset="0"/>
                <a:ea typeface="Adobe Gothic Std B" panose="020B0800000000000000" pitchFamily="34" charset="-128"/>
                <a:cs typeface="Arial" panose="020B0604020202020204" pitchFamily="34" charset="0"/>
              </a:rPr>
              <a:t>Nous vous dresserons au cours de cette réunion un état des lieux de la commune et vous exposerons nos priorités.</a:t>
            </a:r>
          </a:p>
          <a:p>
            <a:pPr algn="just"/>
            <a:endParaRPr lang="fr-FR" b="1" dirty="0">
              <a:latin typeface="Arial" panose="020B0604020202020204" pitchFamily="34" charset="0"/>
              <a:ea typeface="Adobe Gothic Std B" panose="020B0800000000000000" pitchFamily="34" charset="-128"/>
              <a:cs typeface="Arial" panose="020B0604020202020204" pitchFamily="34" charset="0"/>
            </a:endParaRPr>
          </a:p>
          <a:p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6645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-16042" y="0"/>
            <a:ext cx="12216063" cy="1764632"/>
          </a:xfrm>
          <a:custGeom>
            <a:avLst/>
            <a:gdLst>
              <a:gd name="connsiteX0" fmla="*/ 0 w 12192000"/>
              <a:gd name="connsiteY0" fmla="*/ 0 h 1419726"/>
              <a:gd name="connsiteX1" fmla="*/ 12192000 w 12192000"/>
              <a:gd name="connsiteY1" fmla="*/ 0 h 1419726"/>
              <a:gd name="connsiteX2" fmla="*/ 12192000 w 12192000"/>
              <a:gd name="connsiteY2" fmla="*/ 1419726 h 1419726"/>
              <a:gd name="connsiteX3" fmla="*/ 0 w 12192000"/>
              <a:gd name="connsiteY3" fmla="*/ 1419726 h 1419726"/>
              <a:gd name="connsiteX4" fmla="*/ 0 w 12192000"/>
              <a:gd name="connsiteY4" fmla="*/ 0 h 1419726"/>
              <a:gd name="connsiteX0" fmla="*/ 0 w 12200021"/>
              <a:gd name="connsiteY0" fmla="*/ 0 h 1419726"/>
              <a:gd name="connsiteX1" fmla="*/ 12192000 w 12200021"/>
              <a:gd name="connsiteY1" fmla="*/ 0 h 1419726"/>
              <a:gd name="connsiteX2" fmla="*/ 12200021 w 12200021"/>
              <a:gd name="connsiteY2" fmla="*/ 593558 h 1419726"/>
              <a:gd name="connsiteX3" fmla="*/ 0 w 12200021"/>
              <a:gd name="connsiteY3" fmla="*/ 1419726 h 1419726"/>
              <a:gd name="connsiteX4" fmla="*/ 0 w 12200021"/>
              <a:gd name="connsiteY4" fmla="*/ 0 h 1419726"/>
              <a:gd name="connsiteX0" fmla="*/ 0 w 12200021"/>
              <a:gd name="connsiteY0" fmla="*/ 0 h 1419726"/>
              <a:gd name="connsiteX1" fmla="*/ 12192000 w 12200021"/>
              <a:gd name="connsiteY1" fmla="*/ 0 h 1419726"/>
              <a:gd name="connsiteX2" fmla="*/ 12200021 w 12200021"/>
              <a:gd name="connsiteY2" fmla="*/ 593558 h 1419726"/>
              <a:gd name="connsiteX3" fmla="*/ 0 w 12200021"/>
              <a:gd name="connsiteY3" fmla="*/ 1419726 h 1419726"/>
              <a:gd name="connsiteX4" fmla="*/ 0 w 12200021"/>
              <a:gd name="connsiteY4" fmla="*/ 0 h 1419726"/>
              <a:gd name="connsiteX0" fmla="*/ 16042 w 12216063"/>
              <a:gd name="connsiteY0" fmla="*/ 0 h 1764632"/>
              <a:gd name="connsiteX1" fmla="*/ 12208042 w 12216063"/>
              <a:gd name="connsiteY1" fmla="*/ 0 h 1764632"/>
              <a:gd name="connsiteX2" fmla="*/ 12216063 w 12216063"/>
              <a:gd name="connsiteY2" fmla="*/ 593558 h 1764632"/>
              <a:gd name="connsiteX3" fmla="*/ 0 w 12216063"/>
              <a:gd name="connsiteY3" fmla="*/ 1764632 h 1764632"/>
              <a:gd name="connsiteX4" fmla="*/ 16042 w 12216063"/>
              <a:gd name="connsiteY4" fmla="*/ 0 h 1764632"/>
              <a:gd name="connsiteX0" fmla="*/ 16042 w 12216063"/>
              <a:gd name="connsiteY0" fmla="*/ 0 h 1764632"/>
              <a:gd name="connsiteX1" fmla="*/ 12208042 w 12216063"/>
              <a:gd name="connsiteY1" fmla="*/ 0 h 1764632"/>
              <a:gd name="connsiteX2" fmla="*/ 12216063 w 12216063"/>
              <a:gd name="connsiteY2" fmla="*/ 858253 h 1764632"/>
              <a:gd name="connsiteX3" fmla="*/ 0 w 12216063"/>
              <a:gd name="connsiteY3" fmla="*/ 1764632 h 1764632"/>
              <a:gd name="connsiteX4" fmla="*/ 16042 w 12216063"/>
              <a:gd name="connsiteY4" fmla="*/ 0 h 17646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216063" h="1764632">
                <a:moveTo>
                  <a:pt x="16042" y="0"/>
                </a:moveTo>
                <a:lnTo>
                  <a:pt x="12208042" y="0"/>
                </a:lnTo>
                <a:cubicBezTo>
                  <a:pt x="12210716" y="286084"/>
                  <a:pt x="12213389" y="572169"/>
                  <a:pt x="12216063" y="858253"/>
                </a:cubicBezTo>
                <a:lnTo>
                  <a:pt x="0" y="1764632"/>
                </a:lnTo>
                <a:lnTo>
                  <a:pt x="16042" y="0"/>
                </a:lnTo>
                <a:close/>
              </a:path>
            </a:pathLst>
          </a:custGeom>
          <a:solidFill>
            <a:srgbClr val="4BAA4E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026" name="Picture 2" descr="74 contamine sarzin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29878" y="332038"/>
            <a:ext cx="676275" cy="89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ZoneTexte 5"/>
          <p:cNvSpPr txBox="1"/>
          <p:nvPr/>
        </p:nvSpPr>
        <p:spPr>
          <a:xfrm>
            <a:off x="1856873" y="423010"/>
            <a:ext cx="42351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>
                <a:solidFill>
                  <a:schemeClr val="bg1"/>
                </a:solidFill>
                <a:latin typeface="Arial" panose="020B0604020202020204" pitchFamily="34" charset="0"/>
                <a:ea typeface="Adobe Gothic Std B" panose="020B0800000000000000" pitchFamily="34" charset="-128"/>
                <a:cs typeface="Arial" panose="020B0604020202020204" pitchFamily="34" charset="0"/>
              </a:rPr>
              <a:t>Economie - Budget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3C380B7C-B3A0-4805-A702-07B4ED6FDA30}"/>
              </a:ext>
            </a:extLst>
          </p:cNvPr>
          <p:cNvSpPr/>
          <p:nvPr/>
        </p:nvSpPr>
        <p:spPr>
          <a:xfrm>
            <a:off x="1942029" y="1764632"/>
            <a:ext cx="8990120" cy="4140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fr-CH" b="1" u="sng" dirty="0">
                <a:solidFill>
                  <a:srgbClr val="30303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Les enjeux et les premières actions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fr-FR" b="1" dirty="0">
                <a:latin typeface="Arial" panose="020B0604020202020204" pitchFamily="34" charset="0"/>
                <a:cs typeface="Arial" panose="020B0604020202020204" pitchFamily="34" charset="0"/>
              </a:rPr>
              <a:t>Assainir la situation financière </a:t>
            </a:r>
            <a:r>
              <a:rPr lang="fr-FR" b="1" dirty="0" smtClean="0">
                <a:latin typeface="Arial" panose="020B0604020202020204" pitchFamily="34" charset="0"/>
                <a:cs typeface="Arial" panose="020B0604020202020204" pitchFamily="34" charset="0"/>
              </a:rPr>
              <a:t>en maîtrisant les dépenses de fonctionnement</a:t>
            </a:r>
          </a:p>
          <a:p>
            <a:pPr marL="285750" indent="-285750">
              <a:buFontTx/>
              <a:buChar char="-"/>
            </a:pP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Économie au niveau de l’embauche de personnel supplémentaire</a:t>
            </a:r>
          </a:p>
          <a:p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(salaires 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du personnel municipal et les  cotisations 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patronales 108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000 €)</a:t>
            </a:r>
          </a:p>
          <a:p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-    Économie 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au niveau des subventions versées aux 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associations nationales, etc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285750" indent="-285750">
              <a:buFontTx/>
              <a:buChar char="-"/>
            </a:pP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Économie 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au niveau des 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grands projets prévus mais trop couteux: </a:t>
            </a:r>
          </a:p>
          <a:p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trottoirs 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100 000.00 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€ au lieu des 178 000 €</a:t>
            </a:r>
          </a:p>
          <a:p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Rond-Point et trottoirs de la Fruitière 580 000 €</a:t>
            </a:r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Tx/>
              <a:buChar char="-"/>
            </a:pP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Économie 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au niveau des 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frais de réception, de déplacement des élus, etc.</a:t>
            </a:r>
          </a:p>
          <a:p>
            <a:endParaRPr lang="fr-F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fr-FR" b="1" dirty="0" smtClean="0">
                <a:latin typeface="Arial" panose="020B0604020202020204" pitchFamily="34" charset="0"/>
                <a:cs typeface="Arial" panose="020B0604020202020204" pitchFamily="34" charset="0"/>
              </a:rPr>
              <a:t>Mais des dépenses incompressibles, entre autres:</a:t>
            </a:r>
            <a:endParaRPr lang="fr-FR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Tx/>
              <a:buChar char="-"/>
            </a:pP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ntérêts 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bancaires 54 950.00 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€</a:t>
            </a:r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  Frais 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de scolarité 178 533.00 €</a:t>
            </a:r>
          </a:p>
          <a:p>
            <a:pPr marL="285750" indent="-285750">
              <a:buFontTx/>
              <a:buChar char="-"/>
            </a:pP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Factures réglées des trottoirs 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100 000.00 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€</a:t>
            </a:r>
          </a:p>
        </p:txBody>
      </p:sp>
      <p:pic>
        <p:nvPicPr>
          <p:cNvPr id="9" name="Image 8">
            <a:extLst>
              <a:ext uri="{FF2B5EF4-FFF2-40B4-BE49-F238E27FC236}">
                <a16:creationId xmlns="" xmlns:a16="http://schemas.microsoft.com/office/drawing/2014/main" id="{090F6692-E84D-4403-83E2-CE9F33F2F83D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2055" b="817"/>
          <a:stretch/>
        </p:blipFill>
        <p:spPr>
          <a:xfrm>
            <a:off x="0" y="5477522"/>
            <a:ext cx="1951317" cy="1380478"/>
          </a:xfrm>
          <a:prstGeom prst="rect">
            <a:avLst/>
          </a:prstGeom>
        </p:spPr>
      </p:pic>
      <p:sp>
        <p:nvSpPr>
          <p:cNvPr id="7" name="ZoneTexte 6"/>
          <p:cNvSpPr txBox="1"/>
          <p:nvPr/>
        </p:nvSpPr>
        <p:spPr>
          <a:xfrm>
            <a:off x="3031992" y="6034416"/>
            <a:ext cx="79074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/>
            <a:r>
              <a:rPr lang="fr-FR" sz="2400" dirty="0" smtClean="0">
                <a:solidFill>
                  <a:srgbClr val="4BAA4E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D</a:t>
            </a:r>
            <a:r>
              <a:rPr lang="fr-FR" sz="3200" dirty="0" smtClean="0">
                <a:solidFill>
                  <a:srgbClr val="4BAA4E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é</a:t>
            </a:r>
            <a:r>
              <a:rPr lang="fr-FR" sz="2400" dirty="0" smtClean="0">
                <a:solidFill>
                  <a:srgbClr val="4BAA4E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penses de fonctionnement</a:t>
            </a:r>
            <a:endParaRPr lang="fr-FR" sz="2400" kern="0" dirty="0">
              <a:solidFill>
                <a:sysClr val="windowText" lastClr="000000"/>
              </a:solidFill>
              <a:latin typeface="Adobe Gothic Std B" panose="020B0800000000000000" pitchFamily="34" charset="-128"/>
              <a:ea typeface="Adobe Gothic Std B" panose="020B0800000000000000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5731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-16042" y="0"/>
            <a:ext cx="12216063" cy="1764632"/>
          </a:xfrm>
          <a:custGeom>
            <a:avLst/>
            <a:gdLst>
              <a:gd name="connsiteX0" fmla="*/ 0 w 12192000"/>
              <a:gd name="connsiteY0" fmla="*/ 0 h 1419726"/>
              <a:gd name="connsiteX1" fmla="*/ 12192000 w 12192000"/>
              <a:gd name="connsiteY1" fmla="*/ 0 h 1419726"/>
              <a:gd name="connsiteX2" fmla="*/ 12192000 w 12192000"/>
              <a:gd name="connsiteY2" fmla="*/ 1419726 h 1419726"/>
              <a:gd name="connsiteX3" fmla="*/ 0 w 12192000"/>
              <a:gd name="connsiteY3" fmla="*/ 1419726 h 1419726"/>
              <a:gd name="connsiteX4" fmla="*/ 0 w 12192000"/>
              <a:gd name="connsiteY4" fmla="*/ 0 h 1419726"/>
              <a:gd name="connsiteX0" fmla="*/ 0 w 12200021"/>
              <a:gd name="connsiteY0" fmla="*/ 0 h 1419726"/>
              <a:gd name="connsiteX1" fmla="*/ 12192000 w 12200021"/>
              <a:gd name="connsiteY1" fmla="*/ 0 h 1419726"/>
              <a:gd name="connsiteX2" fmla="*/ 12200021 w 12200021"/>
              <a:gd name="connsiteY2" fmla="*/ 593558 h 1419726"/>
              <a:gd name="connsiteX3" fmla="*/ 0 w 12200021"/>
              <a:gd name="connsiteY3" fmla="*/ 1419726 h 1419726"/>
              <a:gd name="connsiteX4" fmla="*/ 0 w 12200021"/>
              <a:gd name="connsiteY4" fmla="*/ 0 h 1419726"/>
              <a:gd name="connsiteX0" fmla="*/ 0 w 12200021"/>
              <a:gd name="connsiteY0" fmla="*/ 0 h 1419726"/>
              <a:gd name="connsiteX1" fmla="*/ 12192000 w 12200021"/>
              <a:gd name="connsiteY1" fmla="*/ 0 h 1419726"/>
              <a:gd name="connsiteX2" fmla="*/ 12200021 w 12200021"/>
              <a:gd name="connsiteY2" fmla="*/ 593558 h 1419726"/>
              <a:gd name="connsiteX3" fmla="*/ 0 w 12200021"/>
              <a:gd name="connsiteY3" fmla="*/ 1419726 h 1419726"/>
              <a:gd name="connsiteX4" fmla="*/ 0 w 12200021"/>
              <a:gd name="connsiteY4" fmla="*/ 0 h 1419726"/>
              <a:gd name="connsiteX0" fmla="*/ 16042 w 12216063"/>
              <a:gd name="connsiteY0" fmla="*/ 0 h 1764632"/>
              <a:gd name="connsiteX1" fmla="*/ 12208042 w 12216063"/>
              <a:gd name="connsiteY1" fmla="*/ 0 h 1764632"/>
              <a:gd name="connsiteX2" fmla="*/ 12216063 w 12216063"/>
              <a:gd name="connsiteY2" fmla="*/ 593558 h 1764632"/>
              <a:gd name="connsiteX3" fmla="*/ 0 w 12216063"/>
              <a:gd name="connsiteY3" fmla="*/ 1764632 h 1764632"/>
              <a:gd name="connsiteX4" fmla="*/ 16042 w 12216063"/>
              <a:gd name="connsiteY4" fmla="*/ 0 h 1764632"/>
              <a:gd name="connsiteX0" fmla="*/ 16042 w 12216063"/>
              <a:gd name="connsiteY0" fmla="*/ 0 h 1764632"/>
              <a:gd name="connsiteX1" fmla="*/ 12208042 w 12216063"/>
              <a:gd name="connsiteY1" fmla="*/ 0 h 1764632"/>
              <a:gd name="connsiteX2" fmla="*/ 12216063 w 12216063"/>
              <a:gd name="connsiteY2" fmla="*/ 858253 h 1764632"/>
              <a:gd name="connsiteX3" fmla="*/ 0 w 12216063"/>
              <a:gd name="connsiteY3" fmla="*/ 1764632 h 1764632"/>
              <a:gd name="connsiteX4" fmla="*/ 16042 w 12216063"/>
              <a:gd name="connsiteY4" fmla="*/ 0 h 17646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216063" h="1764632">
                <a:moveTo>
                  <a:pt x="16042" y="0"/>
                </a:moveTo>
                <a:lnTo>
                  <a:pt x="12208042" y="0"/>
                </a:lnTo>
                <a:cubicBezTo>
                  <a:pt x="12210716" y="286084"/>
                  <a:pt x="12213389" y="572169"/>
                  <a:pt x="12216063" y="858253"/>
                </a:cubicBezTo>
                <a:lnTo>
                  <a:pt x="0" y="1764632"/>
                </a:lnTo>
                <a:lnTo>
                  <a:pt x="16042" y="0"/>
                </a:lnTo>
                <a:close/>
              </a:path>
            </a:pathLst>
          </a:custGeom>
          <a:solidFill>
            <a:srgbClr val="4BAA4E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026" name="Picture 2" descr="74 contamine sarzin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29878" y="332038"/>
            <a:ext cx="676275" cy="89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ZoneTexte 5"/>
          <p:cNvSpPr txBox="1"/>
          <p:nvPr/>
        </p:nvSpPr>
        <p:spPr>
          <a:xfrm>
            <a:off x="1856873" y="423010"/>
            <a:ext cx="42351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>
                <a:solidFill>
                  <a:schemeClr val="bg1"/>
                </a:solidFill>
                <a:latin typeface="Arial" panose="020B0604020202020204" pitchFamily="34" charset="0"/>
                <a:ea typeface="Adobe Gothic Std B" panose="020B0800000000000000" pitchFamily="34" charset="-128"/>
                <a:cs typeface="Arial" panose="020B0604020202020204" pitchFamily="34" charset="0"/>
              </a:rPr>
              <a:t>Economie - Budget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3C380B7C-B3A0-4805-A702-07B4ED6FDA30}"/>
              </a:ext>
            </a:extLst>
          </p:cNvPr>
          <p:cNvSpPr/>
          <p:nvPr/>
        </p:nvSpPr>
        <p:spPr>
          <a:xfrm>
            <a:off x="1951317" y="1562599"/>
            <a:ext cx="8990120" cy="4140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fr-CH" b="1" u="sng" dirty="0">
                <a:solidFill>
                  <a:srgbClr val="30303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Les enjeux et les premières actions</a:t>
            </a:r>
          </a:p>
          <a:p>
            <a:endParaRPr lang="fr-FR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fr-FR" b="1" dirty="0" smtClean="0">
                <a:latin typeface="Arial" panose="020B0604020202020204" pitchFamily="34" charset="0"/>
                <a:cs typeface="Arial" panose="020B0604020202020204" pitchFamily="34" charset="0"/>
              </a:rPr>
              <a:t>Pérenniser et mieux utiliser les </a:t>
            </a:r>
            <a:r>
              <a:rPr lang="fr-FR" b="1" dirty="0">
                <a:latin typeface="Arial" panose="020B0604020202020204" pitchFamily="34" charset="0"/>
                <a:cs typeface="Arial" panose="020B0604020202020204" pitchFamily="34" charset="0"/>
              </a:rPr>
              <a:t>recettes de fonctionnement </a:t>
            </a:r>
            <a:endParaRPr lang="fr-FR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 Sommes 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encaissées au titre des revenus des immeubles (baux ruraux et communaux, locations de la salle des 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fêtes): 277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600 €</a:t>
            </a:r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-  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Impôts locaux: 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406 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468 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€</a:t>
            </a:r>
          </a:p>
          <a:p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-  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Dotations 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versées par l'Etat 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:70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 000 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€.</a:t>
            </a:r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-  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Fonds 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frontaliers 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: 220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 000 € 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environ attendus</a:t>
            </a:r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Tx/>
              <a:buChar char="-"/>
            </a:pP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Cotisations 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foncières des entreprises (CFE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):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4 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800 €</a:t>
            </a:r>
          </a:p>
          <a:p>
            <a:pPr marL="285750" indent="-285750">
              <a:buFontTx/>
              <a:buChar char="-"/>
            </a:pPr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 Un gros effort d’entretien des logements communaux, de leur commercialisation et du recouvrement des loyers impayés a été fourni,</a:t>
            </a:r>
          </a:p>
          <a:p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 A ce jour la quasi-totalité de ces logements sont occupés ou vont l’être sous peu.</a:t>
            </a:r>
            <a:endParaRPr lang="fr-FR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Image 8">
            <a:extLst>
              <a:ext uri="{FF2B5EF4-FFF2-40B4-BE49-F238E27FC236}">
                <a16:creationId xmlns="" xmlns:a16="http://schemas.microsoft.com/office/drawing/2014/main" id="{090F6692-E84D-4403-83E2-CE9F33F2F83D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2055" b="817"/>
          <a:stretch/>
        </p:blipFill>
        <p:spPr>
          <a:xfrm>
            <a:off x="0" y="5477522"/>
            <a:ext cx="1951317" cy="1380478"/>
          </a:xfrm>
          <a:prstGeom prst="rect">
            <a:avLst/>
          </a:prstGeom>
        </p:spPr>
      </p:pic>
      <p:sp>
        <p:nvSpPr>
          <p:cNvPr id="7" name="ZoneTexte 6"/>
          <p:cNvSpPr txBox="1"/>
          <p:nvPr/>
        </p:nvSpPr>
        <p:spPr>
          <a:xfrm>
            <a:off x="3031992" y="6034416"/>
            <a:ext cx="79074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/>
            <a:r>
              <a:rPr lang="fr-FR" sz="2400" dirty="0" smtClean="0">
                <a:solidFill>
                  <a:srgbClr val="4BAA4E"/>
                </a:solidFill>
                <a:latin typeface="Adobe Gothic Std B" panose="020B0800000000000000" pitchFamily="34" charset="-128"/>
                <a:ea typeface="Adobe Gothic Std B"/>
              </a:rPr>
              <a:t>Recettes de fonctionnement</a:t>
            </a:r>
            <a:endParaRPr lang="fr-FR" sz="2400" kern="0" dirty="0">
              <a:solidFill>
                <a:sysClr val="windowText" lastClr="000000"/>
              </a:solidFill>
              <a:latin typeface="Arial" panose="020B0604020202020204" pitchFamily="34" charset="0"/>
              <a:ea typeface="Adobe Gothic Std B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4074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-16042" y="0"/>
            <a:ext cx="12216063" cy="1764632"/>
          </a:xfrm>
          <a:custGeom>
            <a:avLst/>
            <a:gdLst>
              <a:gd name="connsiteX0" fmla="*/ 0 w 12192000"/>
              <a:gd name="connsiteY0" fmla="*/ 0 h 1419726"/>
              <a:gd name="connsiteX1" fmla="*/ 12192000 w 12192000"/>
              <a:gd name="connsiteY1" fmla="*/ 0 h 1419726"/>
              <a:gd name="connsiteX2" fmla="*/ 12192000 w 12192000"/>
              <a:gd name="connsiteY2" fmla="*/ 1419726 h 1419726"/>
              <a:gd name="connsiteX3" fmla="*/ 0 w 12192000"/>
              <a:gd name="connsiteY3" fmla="*/ 1419726 h 1419726"/>
              <a:gd name="connsiteX4" fmla="*/ 0 w 12192000"/>
              <a:gd name="connsiteY4" fmla="*/ 0 h 1419726"/>
              <a:gd name="connsiteX0" fmla="*/ 0 w 12200021"/>
              <a:gd name="connsiteY0" fmla="*/ 0 h 1419726"/>
              <a:gd name="connsiteX1" fmla="*/ 12192000 w 12200021"/>
              <a:gd name="connsiteY1" fmla="*/ 0 h 1419726"/>
              <a:gd name="connsiteX2" fmla="*/ 12200021 w 12200021"/>
              <a:gd name="connsiteY2" fmla="*/ 593558 h 1419726"/>
              <a:gd name="connsiteX3" fmla="*/ 0 w 12200021"/>
              <a:gd name="connsiteY3" fmla="*/ 1419726 h 1419726"/>
              <a:gd name="connsiteX4" fmla="*/ 0 w 12200021"/>
              <a:gd name="connsiteY4" fmla="*/ 0 h 1419726"/>
              <a:gd name="connsiteX0" fmla="*/ 0 w 12200021"/>
              <a:gd name="connsiteY0" fmla="*/ 0 h 1419726"/>
              <a:gd name="connsiteX1" fmla="*/ 12192000 w 12200021"/>
              <a:gd name="connsiteY1" fmla="*/ 0 h 1419726"/>
              <a:gd name="connsiteX2" fmla="*/ 12200021 w 12200021"/>
              <a:gd name="connsiteY2" fmla="*/ 593558 h 1419726"/>
              <a:gd name="connsiteX3" fmla="*/ 0 w 12200021"/>
              <a:gd name="connsiteY3" fmla="*/ 1419726 h 1419726"/>
              <a:gd name="connsiteX4" fmla="*/ 0 w 12200021"/>
              <a:gd name="connsiteY4" fmla="*/ 0 h 1419726"/>
              <a:gd name="connsiteX0" fmla="*/ 16042 w 12216063"/>
              <a:gd name="connsiteY0" fmla="*/ 0 h 1764632"/>
              <a:gd name="connsiteX1" fmla="*/ 12208042 w 12216063"/>
              <a:gd name="connsiteY1" fmla="*/ 0 h 1764632"/>
              <a:gd name="connsiteX2" fmla="*/ 12216063 w 12216063"/>
              <a:gd name="connsiteY2" fmla="*/ 593558 h 1764632"/>
              <a:gd name="connsiteX3" fmla="*/ 0 w 12216063"/>
              <a:gd name="connsiteY3" fmla="*/ 1764632 h 1764632"/>
              <a:gd name="connsiteX4" fmla="*/ 16042 w 12216063"/>
              <a:gd name="connsiteY4" fmla="*/ 0 h 1764632"/>
              <a:gd name="connsiteX0" fmla="*/ 16042 w 12216063"/>
              <a:gd name="connsiteY0" fmla="*/ 0 h 1764632"/>
              <a:gd name="connsiteX1" fmla="*/ 12208042 w 12216063"/>
              <a:gd name="connsiteY1" fmla="*/ 0 h 1764632"/>
              <a:gd name="connsiteX2" fmla="*/ 12216063 w 12216063"/>
              <a:gd name="connsiteY2" fmla="*/ 858253 h 1764632"/>
              <a:gd name="connsiteX3" fmla="*/ 0 w 12216063"/>
              <a:gd name="connsiteY3" fmla="*/ 1764632 h 1764632"/>
              <a:gd name="connsiteX4" fmla="*/ 16042 w 12216063"/>
              <a:gd name="connsiteY4" fmla="*/ 0 h 17646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216063" h="1764632">
                <a:moveTo>
                  <a:pt x="16042" y="0"/>
                </a:moveTo>
                <a:lnTo>
                  <a:pt x="12208042" y="0"/>
                </a:lnTo>
                <a:cubicBezTo>
                  <a:pt x="12210716" y="286084"/>
                  <a:pt x="12213389" y="572169"/>
                  <a:pt x="12216063" y="858253"/>
                </a:cubicBezTo>
                <a:lnTo>
                  <a:pt x="0" y="1764632"/>
                </a:lnTo>
                <a:lnTo>
                  <a:pt x="16042" y="0"/>
                </a:lnTo>
                <a:close/>
              </a:path>
            </a:pathLst>
          </a:custGeom>
          <a:solidFill>
            <a:srgbClr val="4BAA4E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026" name="Picture 2" descr="74 contamine sarzin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29878" y="332038"/>
            <a:ext cx="676275" cy="89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ZoneTexte 5"/>
          <p:cNvSpPr txBox="1"/>
          <p:nvPr/>
        </p:nvSpPr>
        <p:spPr>
          <a:xfrm>
            <a:off x="1856873" y="423010"/>
            <a:ext cx="42351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>
                <a:solidFill>
                  <a:schemeClr val="bg1"/>
                </a:solidFill>
                <a:latin typeface="Arial" panose="020B0604020202020204" pitchFamily="34" charset="0"/>
                <a:ea typeface="Adobe Gothic Std B" panose="020B0800000000000000" pitchFamily="34" charset="-128"/>
                <a:cs typeface="Arial" panose="020B0604020202020204" pitchFamily="34" charset="0"/>
              </a:rPr>
              <a:t>Economie - Budget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3C380B7C-B3A0-4805-A702-07B4ED6FDA30}"/>
              </a:ext>
            </a:extLst>
          </p:cNvPr>
          <p:cNvSpPr/>
          <p:nvPr/>
        </p:nvSpPr>
        <p:spPr>
          <a:xfrm>
            <a:off x="1951317" y="1562599"/>
            <a:ext cx="8990120" cy="5248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fr-CH" b="1" u="sng" dirty="0">
                <a:solidFill>
                  <a:srgbClr val="30303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Les enjeux et les premières </a:t>
            </a:r>
            <a:r>
              <a:rPr lang="fr-CH" b="1" u="sng" dirty="0" smtClean="0">
                <a:solidFill>
                  <a:srgbClr val="30303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actions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fr-FR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fr-FR" b="1" dirty="0" smtClean="0">
                <a:latin typeface="Arial" panose="020B0604020202020204" pitchFamily="34" charset="0"/>
                <a:cs typeface="Arial" panose="020B0604020202020204" pitchFamily="34" charset="0"/>
              </a:rPr>
              <a:t>Des investissements réalisés ou en cours grevant le budget:</a:t>
            </a:r>
          </a:p>
          <a:p>
            <a:endParaRPr lang="fr-F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Remboursement d’emprunts: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	174 000.00 €</a:t>
            </a:r>
          </a:p>
          <a:p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Tourne à gauche Sous Perron 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:          59 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335.43 € 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</a:p>
          <a:p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(travaux 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de renforcement HT/BT, travaux d'aménagement de voirie, MOE, Coordonnateur 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CSPS) 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endParaRPr lang="fr-F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Pré 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Gaillard : 	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44 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475.88 € 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**</a:t>
            </a:r>
          </a:p>
          <a:p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extensions 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BT et France 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Telecom)</a:t>
            </a:r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Chalet en rondins 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Fruitière: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  10 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000.00 € ***</a:t>
            </a:r>
          </a:p>
          <a:p>
            <a:endParaRPr lang="fr-FR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dirty="0"/>
              <a:t>* Solde des travaux qui ne sont pourtant pas achevés. Coût total : 647 000 €.</a:t>
            </a:r>
          </a:p>
          <a:p>
            <a:r>
              <a:rPr lang="fr-FR" dirty="0"/>
              <a:t>** Travaux réalisés entre le transformateur « Fruitière » et la parcelle OA 3089 pour alimenter en électricité Basse Tension le futur bâtiment de l’EARL de </a:t>
            </a:r>
            <a:r>
              <a:rPr lang="fr-FR" dirty="0" err="1"/>
              <a:t>Jonnex</a:t>
            </a:r>
            <a:r>
              <a:rPr lang="fr-FR" dirty="0"/>
              <a:t>.</a:t>
            </a:r>
          </a:p>
          <a:p>
            <a:r>
              <a:rPr lang="fr-FR" dirty="0"/>
              <a:t>***Achat du chalet uniquement.</a:t>
            </a:r>
          </a:p>
          <a:p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fr-FR" b="1" dirty="0" smtClean="0"/>
          </a:p>
        </p:txBody>
      </p:sp>
      <p:pic>
        <p:nvPicPr>
          <p:cNvPr id="9" name="Image 8">
            <a:extLst>
              <a:ext uri="{FF2B5EF4-FFF2-40B4-BE49-F238E27FC236}">
                <a16:creationId xmlns="" xmlns:a16="http://schemas.microsoft.com/office/drawing/2014/main" id="{090F6692-E84D-4403-83E2-CE9F33F2F83D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2055" b="817"/>
          <a:stretch/>
        </p:blipFill>
        <p:spPr>
          <a:xfrm>
            <a:off x="0" y="5477522"/>
            <a:ext cx="1951317" cy="1380478"/>
          </a:xfrm>
          <a:prstGeom prst="rect">
            <a:avLst/>
          </a:prstGeom>
        </p:spPr>
      </p:pic>
      <p:sp>
        <p:nvSpPr>
          <p:cNvPr id="7" name="ZoneTexte 6"/>
          <p:cNvSpPr txBox="1"/>
          <p:nvPr/>
        </p:nvSpPr>
        <p:spPr>
          <a:xfrm>
            <a:off x="3031992" y="6034416"/>
            <a:ext cx="79074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/>
            <a:r>
              <a:rPr lang="fr-FR" sz="2400" b="1" dirty="0" smtClean="0">
                <a:solidFill>
                  <a:srgbClr val="4BAA4E"/>
                </a:solidFill>
                <a:latin typeface="Arial" panose="020B0604020202020204" pitchFamily="34" charset="0"/>
                <a:ea typeface="Adobe Gothic Std B"/>
                <a:cs typeface="Arial" panose="020B0604020202020204" pitchFamily="34" charset="0"/>
              </a:rPr>
              <a:t>Dépenses d’investissement</a:t>
            </a:r>
            <a:endParaRPr lang="fr-FR" sz="2400" b="1" kern="0" dirty="0">
              <a:solidFill>
                <a:sysClr val="windowText" lastClr="000000"/>
              </a:solidFill>
              <a:latin typeface="Arial" panose="020B0604020202020204" pitchFamily="34" charset="0"/>
              <a:ea typeface="Adobe Gothic Std B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2286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-16042" y="0"/>
            <a:ext cx="12216063" cy="1764632"/>
          </a:xfrm>
          <a:custGeom>
            <a:avLst/>
            <a:gdLst>
              <a:gd name="connsiteX0" fmla="*/ 0 w 12192000"/>
              <a:gd name="connsiteY0" fmla="*/ 0 h 1419726"/>
              <a:gd name="connsiteX1" fmla="*/ 12192000 w 12192000"/>
              <a:gd name="connsiteY1" fmla="*/ 0 h 1419726"/>
              <a:gd name="connsiteX2" fmla="*/ 12192000 w 12192000"/>
              <a:gd name="connsiteY2" fmla="*/ 1419726 h 1419726"/>
              <a:gd name="connsiteX3" fmla="*/ 0 w 12192000"/>
              <a:gd name="connsiteY3" fmla="*/ 1419726 h 1419726"/>
              <a:gd name="connsiteX4" fmla="*/ 0 w 12192000"/>
              <a:gd name="connsiteY4" fmla="*/ 0 h 1419726"/>
              <a:gd name="connsiteX0" fmla="*/ 0 w 12200021"/>
              <a:gd name="connsiteY0" fmla="*/ 0 h 1419726"/>
              <a:gd name="connsiteX1" fmla="*/ 12192000 w 12200021"/>
              <a:gd name="connsiteY1" fmla="*/ 0 h 1419726"/>
              <a:gd name="connsiteX2" fmla="*/ 12200021 w 12200021"/>
              <a:gd name="connsiteY2" fmla="*/ 593558 h 1419726"/>
              <a:gd name="connsiteX3" fmla="*/ 0 w 12200021"/>
              <a:gd name="connsiteY3" fmla="*/ 1419726 h 1419726"/>
              <a:gd name="connsiteX4" fmla="*/ 0 w 12200021"/>
              <a:gd name="connsiteY4" fmla="*/ 0 h 1419726"/>
              <a:gd name="connsiteX0" fmla="*/ 0 w 12200021"/>
              <a:gd name="connsiteY0" fmla="*/ 0 h 1419726"/>
              <a:gd name="connsiteX1" fmla="*/ 12192000 w 12200021"/>
              <a:gd name="connsiteY1" fmla="*/ 0 h 1419726"/>
              <a:gd name="connsiteX2" fmla="*/ 12200021 w 12200021"/>
              <a:gd name="connsiteY2" fmla="*/ 593558 h 1419726"/>
              <a:gd name="connsiteX3" fmla="*/ 0 w 12200021"/>
              <a:gd name="connsiteY3" fmla="*/ 1419726 h 1419726"/>
              <a:gd name="connsiteX4" fmla="*/ 0 w 12200021"/>
              <a:gd name="connsiteY4" fmla="*/ 0 h 1419726"/>
              <a:gd name="connsiteX0" fmla="*/ 16042 w 12216063"/>
              <a:gd name="connsiteY0" fmla="*/ 0 h 1764632"/>
              <a:gd name="connsiteX1" fmla="*/ 12208042 w 12216063"/>
              <a:gd name="connsiteY1" fmla="*/ 0 h 1764632"/>
              <a:gd name="connsiteX2" fmla="*/ 12216063 w 12216063"/>
              <a:gd name="connsiteY2" fmla="*/ 593558 h 1764632"/>
              <a:gd name="connsiteX3" fmla="*/ 0 w 12216063"/>
              <a:gd name="connsiteY3" fmla="*/ 1764632 h 1764632"/>
              <a:gd name="connsiteX4" fmla="*/ 16042 w 12216063"/>
              <a:gd name="connsiteY4" fmla="*/ 0 h 1764632"/>
              <a:gd name="connsiteX0" fmla="*/ 16042 w 12216063"/>
              <a:gd name="connsiteY0" fmla="*/ 0 h 1764632"/>
              <a:gd name="connsiteX1" fmla="*/ 12208042 w 12216063"/>
              <a:gd name="connsiteY1" fmla="*/ 0 h 1764632"/>
              <a:gd name="connsiteX2" fmla="*/ 12216063 w 12216063"/>
              <a:gd name="connsiteY2" fmla="*/ 858253 h 1764632"/>
              <a:gd name="connsiteX3" fmla="*/ 0 w 12216063"/>
              <a:gd name="connsiteY3" fmla="*/ 1764632 h 1764632"/>
              <a:gd name="connsiteX4" fmla="*/ 16042 w 12216063"/>
              <a:gd name="connsiteY4" fmla="*/ 0 h 17646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216063" h="1764632">
                <a:moveTo>
                  <a:pt x="16042" y="0"/>
                </a:moveTo>
                <a:lnTo>
                  <a:pt x="12208042" y="0"/>
                </a:lnTo>
                <a:cubicBezTo>
                  <a:pt x="12210716" y="286084"/>
                  <a:pt x="12213389" y="572169"/>
                  <a:pt x="12216063" y="858253"/>
                </a:cubicBezTo>
                <a:lnTo>
                  <a:pt x="0" y="1764632"/>
                </a:lnTo>
                <a:lnTo>
                  <a:pt x="16042" y="0"/>
                </a:lnTo>
                <a:close/>
              </a:path>
            </a:pathLst>
          </a:custGeom>
          <a:solidFill>
            <a:srgbClr val="4BAA4E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026" name="Picture 2" descr="74 contamine sarzin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29878" y="332038"/>
            <a:ext cx="676275" cy="89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ZoneTexte 5"/>
          <p:cNvSpPr txBox="1"/>
          <p:nvPr/>
        </p:nvSpPr>
        <p:spPr>
          <a:xfrm>
            <a:off x="1856873" y="423010"/>
            <a:ext cx="42351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>
                <a:solidFill>
                  <a:schemeClr val="bg1"/>
                </a:solidFill>
                <a:latin typeface="Arial" panose="020B0604020202020204" pitchFamily="34" charset="0"/>
                <a:ea typeface="Adobe Gothic Std B" panose="020B0800000000000000" pitchFamily="34" charset="-128"/>
                <a:cs typeface="Arial" panose="020B0604020202020204" pitchFamily="34" charset="0"/>
              </a:rPr>
              <a:t>Economie - Budget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3C380B7C-B3A0-4805-A702-07B4ED6FDA30}"/>
              </a:ext>
            </a:extLst>
          </p:cNvPr>
          <p:cNvSpPr/>
          <p:nvPr/>
        </p:nvSpPr>
        <p:spPr>
          <a:xfrm>
            <a:off x="1951317" y="1562599"/>
            <a:ext cx="8990120" cy="4971104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fr-CH" b="1" u="sng" dirty="0">
                <a:solidFill>
                  <a:srgbClr val="30303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Les enjeux et les premières actions</a:t>
            </a:r>
          </a:p>
          <a:p>
            <a:endParaRPr lang="fr-FR" dirty="0"/>
          </a:p>
          <a:p>
            <a:r>
              <a:rPr lang="fr-FR" b="1" dirty="0">
                <a:latin typeface="Arial" panose="020B0604020202020204" pitchFamily="34" charset="0"/>
                <a:cs typeface="Arial" panose="020B0604020202020204" pitchFamily="34" charset="0"/>
              </a:rPr>
              <a:t>Deux types de recettes prévues 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Les recettes dites patrimoniales</a:t>
            </a:r>
          </a:p>
          <a:p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-  La taxe d’aménagement  perçue en lien avec les permis de construire : 15 000 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€</a:t>
            </a:r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Les 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subventions  perçues en lien avec les projets d'investissement retenus (construction d'un bâtiment, réfection du réseau d'éclairage public...)</a:t>
            </a:r>
          </a:p>
          <a:p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                         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Département : 246 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878 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€</a:t>
            </a:r>
          </a:p>
          <a:p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                         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- Autres 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communes : 35 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500 €</a:t>
            </a:r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293 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730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€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        - 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Syndicat Intercommunal d’Electricité et </a:t>
            </a:r>
            <a:endParaRPr lang="fr-F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de 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Services de Seyssel (SIESS) :   11 352 €</a:t>
            </a:r>
          </a:p>
          <a:p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- Le 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Fonds de Compensation TVA : 18 647.00 €</a:t>
            </a:r>
          </a:p>
          <a:p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fr-FR" b="1" dirty="0" smtClean="0"/>
          </a:p>
        </p:txBody>
      </p:sp>
      <p:pic>
        <p:nvPicPr>
          <p:cNvPr id="9" name="Image 8">
            <a:extLst>
              <a:ext uri="{FF2B5EF4-FFF2-40B4-BE49-F238E27FC236}">
                <a16:creationId xmlns="" xmlns:a16="http://schemas.microsoft.com/office/drawing/2014/main" id="{090F6692-E84D-4403-83E2-CE9F33F2F83D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2055" b="817"/>
          <a:stretch/>
        </p:blipFill>
        <p:spPr>
          <a:xfrm>
            <a:off x="0" y="5477522"/>
            <a:ext cx="1951317" cy="1380478"/>
          </a:xfrm>
          <a:prstGeom prst="rect">
            <a:avLst/>
          </a:prstGeom>
        </p:spPr>
      </p:pic>
      <p:sp>
        <p:nvSpPr>
          <p:cNvPr id="7" name="ZoneTexte 6"/>
          <p:cNvSpPr txBox="1"/>
          <p:nvPr/>
        </p:nvSpPr>
        <p:spPr>
          <a:xfrm>
            <a:off x="3031992" y="6034416"/>
            <a:ext cx="79074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/>
            <a:r>
              <a:rPr lang="fr-FR" sz="2400" b="1" dirty="0" smtClean="0">
                <a:solidFill>
                  <a:srgbClr val="4BAA4E"/>
                </a:solidFill>
                <a:latin typeface="Arial" panose="020B0604020202020204" pitchFamily="34" charset="0"/>
                <a:ea typeface="Adobe Gothic Std B"/>
                <a:cs typeface="Arial" panose="020B0604020202020204" pitchFamily="34" charset="0"/>
              </a:rPr>
              <a:t>Recettes d’investissement</a:t>
            </a:r>
            <a:endParaRPr lang="fr-FR" sz="2400" b="1" kern="0" dirty="0">
              <a:solidFill>
                <a:sysClr val="windowText" lastClr="000000"/>
              </a:solidFill>
              <a:latin typeface="Arial" panose="020B0604020202020204" pitchFamily="34" charset="0"/>
              <a:ea typeface="Adobe Gothic Std B"/>
              <a:cs typeface="Arial" panose="020B0604020202020204" pitchFamily="34" charset="0"/>
            </a:endParaRPr>
          </a:p>
        </p:txBody>
      </p:sp>
      <p:sp>
        <p:nvSpPr>
          <p:cNvPr id="2" name="Parenthèse ouvrante 1"/>
          <p:cNvSpPr/>
          <p:nvPr/>
        </p:nvSpPr>
        <p:spPr>
          <a:xfrm>
            <a:off x="3251200" y="4411133"/>
            <a:ext cx="152400" cy="821267"/>
          </a:xfrm>
          <a:prstGeom prst="leftBracket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85706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-16042" y="0"/>
            <a:ext cx="12216063" cy="1764632"/>
          </a:xfrm>
          <a:custGeom>
            <a:avLst/>
            <a:gdLst>
              <a:gd name="connsiteX0" fmla="*/ 0 w 12192000"/>
              <a:gd name="connsiteY0" fmla="*/ 0 h 1419726"/>
              <a:gd name="connsiteX1" fmla="*/ 12192000 w 12192000"/>
              <a:gd name="connsiteY1" fmla="*/ 0 h 1419726"/>
              <a:gd name="connsiteX2" fmla="*/ 12192000 w 12192000"/>
              <a:gd name="connsiteY2" fmla="*/ 1419726 h 1419726"/>
              <a:gd name="connsiteX3" fmla="*/ 0 w 12192000"/>
              <a:gd name="connsiteY3" fmla="*/ 1419726 h 1419726"/>
              <a:gd name="connsiteX4" fmla="*/ 0 w 12192000"/>
              <a:gd name="connsiteY4" fmla="*/ 0 h 1419726"/>
              <a:gd name="connsiteX0" fmla="*/ 0 w 12200021"/>
              <a:gd name="connsiteY0" fmla="*/ 0 h 1419726"/>
              <a:gd name="connsiteX1" fmla="*/ 12192000 w 12200021"/>
              <a:gd name="connsiteY1" fmla="*/ 0 h 1419726"/>
              <a:gd name="connsiteX2" fmla="*/ 12200021 w 12200021"/>
              <a:gd name="connsiteY2" fmla="*/ 593558 h 1419726"/>
              <a:gd name="connsiteX3" fmla="*/ 0 w 12200021"/>
              <a:gd name="connsiteY3" fmla="*/ 1419726 h 1419726"/>
              <a:gd name="connsiteX4" fmla="*/ 0 w 12200021"/>
              <a:gd name="connsiteY4" fmla="*/ 0 h 1419726"/>
              <a:gd name="connsiteX0" fmla="*/ 0 w 12200021"/>
              <a:gd name="connsiteY0" fmla="*/ 0 h 1419726"/>
              <a:gd name="connsiteX1" fmla="*/ 12192000 w 12200021"/>
              <a:gd name="connsiteY1" fmla="*/ 0 h 1419726"/>
              <a:gd name="connsiteX2" fmla="*/ 12200021 w 12200021"/>
              <a:gd name="connsiteY2" fmla="*/ 593558 h 1419726"/>
              <a:gd name="connsiteX3" fmla="*/ 0 w 12200021"/>
              <a:gd name="connsiteY3" fmla="*/ 1419726 h 1419726"/>
              <a:gd name="connsiteX4" fmla="*/ 0 w 12200021"/>
              <a:gd name="connsiteY4" fmla="*/ 0 h 1419726"/>
              <a:gd name="connsiteX0" fmla="*/ 16042 w 12216063"/>
              <a:gd name="connsiteY0" fmla="*/ 0 h 1764632"/>
              <a:gd name="connsiteX1" fmla="*/ 12208042 w 12216063"/>
              <a:gd name="connsiteY1" fmla="*/ 0 h 1764632"/>
              <a:gd name="connsiteX2" fmla="*/ 12216063 w 12216063"/>
              <a:gd name="connsiteY2" fmla="*/ 593558 h 1764632"/>
              <a:gd name="connsiteX3" fmla="*/ 0 w 12216063"/>
              <a:gd name="connsiteY3" fmla="*/ 1764632 h 1764632"/>
              <a:gd name="connsiteX4" fmla="*/ 16042 w 12216063"/>
              <a:gd name="connsiteY4" fmla="*/ 0 h 1764632"/>
              <a:gd name="connsiteX0" fmla="*/ 16042 w 12216063"/>
              <a:gd name="connsiteY0" fmla="*/ 0 h 1764632"/>
              <a:gd name="connsiteX1" fmla="*/ 12208042 w 12216063"/>
              <a:gd name="connsiteY1" fmla="*/ 0 h 1764632"/>
              <a:gd name="connsiteX2" fmla="*/ 12216063 w 12216063"/>
              <a:gd name="connsiteY2" fmla="*/ 858253 h 1764632"/>
              <a:gd name="connsiteX3" fmla="*/ 0 w 12216063"/>
              <a:gd name="connsiteY3" fmla="*/ 1764632 h 1764632"/>
              <a:gd name="connsiteX4" fmla="*/ 16042 w 12216063"/>
              <a:gd name="connsiteY4" fmla="*/ 0 h 17646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216063" h="1764632">
                <a:moveTo>
                  <a:pt x="16042" y="0"/>
                </a:moveTo>
                <a:lnTo>
                  <a:pt x="12208042" y="0"/>
                </a:lnTo>
                <a:cubicBezTo>
                  <a:pt x="12210716" y="286084"/>
                  <a:pt x="12213389" y="572169"/>
                  <a:pt x="12216063" y="858253"/>
                </a:cubicBezTo>
                <a:lnTo>
                  <a:pt x="0" y="1764632"/>
                </a:lnTo>
                <a:lnTo>
                  <a:pt x="16042" y="0"/>
                </a:lnTo>
                <a:close/>
              </a:path>
            </a:pathLst>
          </a:custGeom>
          <a:solidFill>
            <a:srgbClr val="4BAA4E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026" name="Picture 2" descr="74 contamine sarzin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29878" y="332038"/>
            <a:ext cx="676275" cy="89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ZoneTexte 5"/>
          <p:cNvSpPr txBox="1"/>
          <p:nvPr/>
        </p:nvSpPr>
        <p:spPr>
          <a:xfrm>
            <a:off x="1856873" y="423010"/>
            <a:ext cx="42351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>
                <a:solidFill>
                  <a:schemeClr val="bg1"/>
                </a:solidFill>
                <a:latin typeface="Arial" panose="020B0604020202020204" pitchFamily="34" charset="0"/>
                <a:ea typeface="Adobe Gothic Std B" panose="020B0800000000000000" pitchFamily="34" charset="-128"/>
                <a:cs typeface="Arial" panose="020B0604020202020204" pitchFamily="34" charset="0"/>
              </a:rPr>
              <a:t>Economie - Budget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3C380B7C-B3A0-4805-A702-07B4ED6FDA30}"/>
              </a:ext>
            </a:extLst>
          </p:cNvPr>
          <p:cNvSpPr/>
          <p:nvPr/>
        </p:nvSpPr>
        <p:spPr>
          <a:xfrm>
            <a:off x="1951317" y="1562599"/>
            <a:ext cx="8990120" cy="646331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fr-FR" b="1" dirty="0" smtClean="0"/>
          </a:p>
        </p:txBody>
      </p:sp>
      <p:pic>
        <p:nvPicPr>
          <p:cNvPr id="9" name="Image 8">
            <a:extLst>
              <a:ext uri="{FF2B5EF4-FFF2-40B4-BE49-F238E27FC236}">
                <a16:creationId xmlns="" xmlns:a16="http://schemas.microsoft.com/office/drawing/2014/main" id="{090F6692-E84D-4403-83E2-CE9F33F2F83D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2055" b="817"/>
          <a:stretch/>
        </p:blipFill>
        <p:spPr>
          <a:xfrm>
            <a:off x="0" y="5477522"/>
            <a:ext cx="1951317" cy="1380478"/>
          </a:xfrm>
          <a:prstGeom prst="rect">
            <a:avLst/>
          </a:prstGeom>
        </p:spPr>
      </p:pic>
      <p:sp>
        <p:nvSpPr>
          <p:cNvPr id="7" name="ZoneTexte 6"/>
          <p:cNvSpPr txBox="1"/>
          <p:nvPr/>
        </p:nvSpPr>
        <p:spPr>
          <a:xfrm>
            <a:off x="2978691" y="6057451"/>
            <a:ext cx="79074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/>
            <a:r>
              <a:rPr lang="fr-FR" sz="2400" b="1" dirty="0">
                <a:solidFill>
                  <a:srgbClr val="4BAA4E"/>
                </a:solidFill>
                <a:latin typeface="Arial" panose="020B0604020202020204" pitchFamily="34" charset="0"/>
                <a:ea typeface="Adobe Gothic Std B"/>
                <a:cs typeface="Arial" panose="020B0604020202020204" pitchFamily="34" charset="0"/>
              </a:rPr>
              <a:t>L</a:t>
            </a:r>
            <a:r>
              <a:rPr lang="fr-FR" sz="2400" b="1" dirty="0" smtClean="0">
                <a:solidFill>
                  <a:srgbClr val="4BAA4E"/>
                </a:solidFill>
                <a:latin typeface="Arial" panose="020B0604020202020204" pitchFamily="34" charset="0"/>
                <a:ea typeface="Adobe Gothic Std B"/>
                <a:cs typeface="Arial" panose="020B0604020202020204" pitchFamily="34" charset="0"/>
              </a:rPr>
              <a:t>e budget eau</a:t>
            </a:r>
            <a:endParaRPr lang="fr-FR" sz="2400" b="1" kern="0" dirty="0">
              <a:solidFill>
                <a:sysClr val="windowText" lastClr="000000"/>
              </a:solidFill>
              <a:latin typeface="Arial" panose="020B0604020202020204" pitchFamily="34" charset="0"/>
              <a:ea typeface="Adobe Gothic Std B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328286" y="1761364"/>
            <a:ext cx="9538636" cy="37733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fr-FR" sz="1600" b="1" dirty="0" smtClean="0">
                <a:solidFill>
                  <a:srgbClr val="303030"/>
                </a:solidFill>
                <a:latin typeface="Arial" panose="020B0604020202020204" pitchFamily="34" charset="0"/>
                <a:ea typeface="Adobe Gothic Std B" panose="020B0800000000000000" pitchFamily="34" charset="-128"/>
                <a:cs typeface="Arial" panose="020B0604020202020204" pitchFamily="34" charset="0"/>
              </a:rPr>
              <a:t>La </a:t>
            </a:r>
            <a:r>
              <a:rPr lang="fr-FR" sz="1600" b="1" dirty="0">
                <a:solidFill>
                  <a:srgbClr val="303030"/>
                </a:solidFill>
                <a:latin typeface="Arial" panose="020B0604020202020204" pitchFamily="34" charset="0"/>
                <a:ea typeface="Adobe Gothic Std B" panose="020B0800000000000000" pitchFamily="34" charset="-128"/>
                <a:cs typeface="Arial" panose="020B0604020202020204" pitchFamily="34" charset="0"/>
              </a:rPr>
              <a:t>commune a conservé la compétence « eau potable », c’est donc elle qui gère ce budget</a:t>
            </a:r>
            <a:endParaRPr lang="fr-FR" sz="1600" dirty="0">
              <a:latin typeface="Arial" panose="020B0604020202020204" pitchFamily="34" charset="0"/>
              <a:ea typeface="Adobe Gothic Std B" panose="020B0800000000000000" pitchFamily="34" charset="-128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fr-FR" sz="1600" b="1" dirty="0" smtClean="0">
                <a:solidFill>
                  <a:srgbClr val="303030"/>
                </a:solidFill>
                <a:latin typeface="Arial" panose="020B0604020202020204" pitchFamily="34" charset="0"/>
                <a:ea typeface="Adobe Gothic Std B" panose="020B0800000000000000" pitchFamily="34" charset="-128"/>
                <a:cs typeface="Arial" panose="020B0604020202020204" pitchFamily="34" charset="0"/>
              </a:rPr>
              <a:t>Il fonctionne de </a:t>
            </a:r>
            <a:r>
              <a:rPr lang="fr-FR" sz="1600" b="1" dirty="0">
                <a:solidFill>
                  <a:srgbClr val="303030"/>
                </a:solidFill>
                <a:latin typeface="Arial" panose="020B0604020202020204" pitchFamily="34" charset="0"/>
                <a:ea typeface="Adobe Gothic Std B" panose="020B0800000000000000" pitchFamily="34" charset="-128"/>
                <a:cs typeface="Arial" panose="020B0604020202020204" pitchFamily="34" charset="0"/>
              </a:rPr>
              <a:t>la même façon que le budget principal mais citons quelques chiffres :</a:t>
            </a:r>
            <a:endParaRPr lang="fr-FR" sz="1600" dirty="0">
              <a:latin typeface="Arial" panose="020B0604020202020204" pitchFamily="34" charset="0"/>
              <a:ea typeface="Adobe Gothic Std B" panose="020B0800000000000000" pitchFamily="34" charset="-128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fr-FR" sz="1600" b="1" dirty="0">
                <a:solidFill>
                  <a:srgbClr val="303030"/>
                </a:solidFill>
                <a:latin typeface="Arial" panose="020B0604020202020204" pitchFamily="34" charset="0"/>
                <a:ea typeface="Adobe Gothic Std B" panose="020B0800000000000000" pitchFamily="34" charset="-128"/>
                <a:cs typeface="Arial" panose="020B0604020202020204" pitchFamily="34" charset="0"/>
              </a:rPr>
              <a:t> </a:t>
            </a:r>
            <a:endParaRPr lang="fr-FR" sz="1600" dirty="0">
              <a:latin typeface="Arial" panose="020B0604020202020204" pitchFamily="34" charset="0"/>
              <a:ea typeface="Adobe Gothic Std B" panose="020B0800000000000000" pitchFamily="34" charset="-128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fr-FR" sz="1600" b="1" dirty="0">
                <a:solidFill>
                  <a:srgbClr val="303030"/>
                </a:solidFill>
                <a:latin typeface="Arial" panose="020B0604020202020204" pitchFamily="34" charset="0"/>
                <a:ea typeface="Adobe Gothic Std B" panose="020B0800000000000000" pitchFamily="34" charset="-128"/>
                <a:cs typeface="Arial" panose="020B0604020202020204" pitchFamily="34" charset="0"/>
              </a:rPr>
              <a:t>Dépenses</a:t>
            </a:r>
            <a:endParaRPr lang="fr-FR" sz="1600" dirty="0">
              <a:latin typeface="Arial" panose="020B0604020202020204" pitchFamily="34" charset="0"/>
              <a:ea typeface="Adobe Gothic Std B" panose="020B0800000000000000" pitchFamily="34" charset="-128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fr-FR" sz="1600" dirty="0">
                <a:solidFill>
                  <a:srgbClr val="303030"/>
                </a:solidFill>
                <a:latin typeface="Arial" panose="020B0604020202020204" pitchFamily="34" charset="0"/>
                <a:ea typeface="Adobe Gothic Std B" panose="020B0800000000000000" pitchFamily="34" charset="-128"/>
                <a:cs typeface="Arial" panose="020B0604020202020204" pitchFamily="34" charset="0"/>
              </a:rPr>
              <a:t>Beaucoup d’investissements dans le passé :</a:t>
            </a:r>
            <a:endParaRPr lang="fr-FR" sz="1600" dirty="0">
              <a:latin typeface="Arial" panose="020B0604020202020204" pitchFamily="34" charset="0"/>
              <a:ea typeface="Adobe Gothic Std B" panose="020B0800000000000000" pitchFamily="34" charset="-128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fr-FR" sz="1600" dirty="0">
                <a:solidFill>
                  <a:srgbClr val="303030"/>
                </a:solidFill>
                <a:latin typeface="Arial" panose="020B0604020202020204" pitchFamily="34" charset="0"/>
                <a:ea typeface="Adobe Gothic Std B" panose="020B0800000000000000" pitchFamily="34" charset="-128"/>
                <a:cs typeface="Arial" panose="020B0604020202020204" pitchFamily="34" charset="0"/>
              </a:rPr>
              <a:t>Total emprunté 316 998.00 </a:t>
            </a:r>
            <a:r>
              <a:rPr lang="fr-FR" sz="1600" dirty="0">
                <a:latin typeface="Arial" panose="020B0604020202020204" pitchFamily="34" charset="0"/>
                <a:ea typeface="Adobe Gothic Std B" panose="020B0800000000000000" pitchFamily="34" charset="-128"/>
                <a:cs typeface="Arial" panose="020B0604020202020204" pitchFamily="34" charset="0"/>
              </a:rPr>
              <a:t>€.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fr-FR" sz="1600" dirty="0">
                <a:latin typeface="Arial" panose="020B0604020202020204" pitchFamily="34" charset="0"/>
                <a:ea typeface="Adobe Gothic Std B" panose="020B0800000000000000" pitchFamily="34" charset="-128"/>
                <a:cs typeface="Arial" panose="020B0604020202020204" pitchFamily="34" charset="0"/>
              </a:rPr>
              <a:t>Restent dus 240 476.00  €.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fr-FR" sz="1600" dirty="0">
                <a:latin typeface="Arial" panose="020B0604020202020204" pitchFamily="34" charset="0"/>
                <a:ea typeface="Adobe Gothic Std B" panose="020B0800000000000000" pitchFamily="34" charset="-128"/>
                <a:cs typeface="Arial" panose="020B0604020202020204" pitchFamily="34" charset="0"/>
              </a:rPr>
              <a:t>9 emprunts pour une durée de 6 à 20 ans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fr-FR" sz="1600" dirty="0">
                <a:latin typeface="Arial" panose="020B0604020202020204" pitchFamily="34" charset="0"/>
                <a:ea typeface="Adobe Gothic Std B" panose="020B0800000000000000" pitchFamily="34" charset="-128"/>
                <a:cs typeface="Arial" panose="020B0604020202020204" pitchFamily="34" charset="0"/>
              </a:rPr>
              <a:t>Remboursements 38 127.00 €.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fr-FR" sz="1600" dirty="0">
                <a:solidFill>
                  <a:srgbClr val="303030"/>
                </a:solidFill>
                <a:latin typeface="Arial" panose="020B0604020202020204" pitchFamily="34" charset="0"/>
                <a:ea typeface="Adobe Gothic Std B" panose="020B0800000000000000" pitchFamily="34" charset="-128"/>
                <a:cs typeface="Arial" panose="020B0604020202020204" pitchFamily="34" charset="0"/>
              </a:rPr>
              <a:t>Taux 2.86 à 5.11 %</a:t>
            </a:r>
            <a:endParaRPr lang="fr-FR" sz="1600" dirty="0">
              <a:latin typeface="Arial" panose="020B0604020202020204" pitchFamily="34" charset="0"/>
              <a:ea typeface="Adobe Gothic Std B" panose="020B0800000000000000" pitchFamily="34" charset="-128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fr-FR" sz="1600" b="1" dirty="0">
                <a:solidFill>
                  <a:srgbClr val="303030"/>
                </a:solidFill>
                <a:latin typeface="Arial" panose="020B0604020202020204" pitchFamily="34" charset="0"/>
                <a:ea typeface="Adobe Gothic Std B" panose="020B0800000000000000" pitchFamily="34" charset="-128"/>
                <a:cs typeface="Arial" panose="020B0604020202020204" pitchFamily="34" charset="0"/>
              </a:rPr>
              <a:t> </a:t>
            </a:r>
            <a:endParaRPr lang="fr-FR" sz="1600" dirty="0">
              <a:latin typeface="Arial" panose="020B0604020202020204" pitchFamily="34" charset="0"/>
              <a:ea typeface="Adobe Gothic Std B" panose="020B0800000000000000" pitchFamily="34" charset="-128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fr-FR" sz="1600" b="1" dirty="0">
                <a:solidFill>
                  <a:srgbClr val="303030"/>
                </a:solidFill>
                <a:latin typeface="Arial" panose="020B0604020202020204" pitchFamily="34" charset="0"/>
                <a:ea typeface="Adobe Gothic Std B" panose="020B0800000000000000" pitchFamily="34" charset="-128"/>
                <a:cs typeface="Arial" panose="020B0604020202020204" pitchFamily="34" charset="0"/>
              </a:rPr>
              <a:t>Le paiement des factures d’eau par les habitants de la commune correspond ap</a:t>
            </a:r>
            <a:r>
              <a:rPr lang="fr-FR" sz="1600" b="1" dirty="0">
                <a:latin typeface="Arial" panose="020B0604020202020204" pitchFamily="34" charset="0"/>
                <a:ea typeface="Adobe Gothic Std B" panose="020B0800000000000000" pitchFamily="34" charset="-128"/>
                <a:cs typeface="Arial" panose="020B0604020202020204" pitchFamily="34" charset="0"/>
              </a:rPr>
              <a:t>rès reversement à l’Agence de l’eau à une recette  d’environ 60 000 €.</a:t>
            </a:r>
            <a:endParaRPr lang="fr-FR" sz="1600" dirty="0">
              <a:effectLst/>
              <a:latin typeface="Arial" panose="020B0604020202020204" pitchFamily="34" charset="0"/>
              <a:ea typeface="Adobe Gothic Std B" panose="020B0800000000000000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3484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-16042" y="0"/>
            <a:ext cx="12216063" cy="1764632"/>
          </a:xfrm>
          <a:custGeom>
            <a:avLst/>
            <a:gdLst>
              <a:gd name="connsiteX0" fmla="*/ 0 w 12192000"/>
              <a:gd name="connsiteY0" fmla="*/ 0 h 1419726"/>
              <a:gd name="connsiteX1" fmla="*/ 12192000 w 12192000"/>
              <a:gd name="connsiteY1" fmla="*/ 0 h 1419726"/>
              <a:gd name="connsiteX2" fmla="*/ 12192000 w 12192000"/>
              <a:gd name="connsiteY2" fmla="*/ 1419726 h 1419726"/>
              <a:gd name="connsiteX3" fmla="*/ 0 w 12192000"/>
              <a:gd name="connsiteY3" fmla="*/ 1419726 h 1419726"/>
              <a:gd name="connsiteX4" fmla="*/ 0 w 12192000"/>
              <a:gd name="connsiteY4" fmla="*/ 0 h 1419726"/>
              <a:gd name="connsiteX0" fmla="*/ 0 w 12200021"/>
              <a:gd name="connsiteY0" fmla="*/ 0 h 1419726"/>
              <a:gd name="connsiteX1" fmla="*/ 12192000 w 12200021"/>
              <a:gd name="connsiteY1" fmla="*/ 0 h 1419726"/>
              <a:gd name="connsiteX2" fmla="*/ 12200021 w 12200021"/>
              <a:gd name="connsiteY2" fmla="*/ 593558 h 1419726"/>
              <a:gd name="connsiteX3" fmla="*/ 0 w 12200021"/>
              <a:gd name="connsiteY3" fmla="*/ 1419726 h 1419726"/>
              <a:gd name="connsiteX4" fmla="*/ 0 w 12200021"/>
              <a:gd name="connsiteY4" fmla="*/ 0 h 1419726"/>
              <a:gd name="connsiteX0" fmla="*/ 0 w 12200021"/>
              <a:gd name="connsiteY0" fmla="*/ 0 h 1419726"/>
              <a:gd name="connsiteX1" fmla="*/ 12192000 w 12200021"/>
              <a:gd name="connsiteY1" fmla="*/ 0 h 1419726"/>
              <a:gd name="connsiteX2" fmla="*/ 12200021 w 12200021"/>
              <a:gd name="connsiteY2" fmla="*/ 593558 h 1419726"/>
              <a:gd name="connsiteX3" fmla="*/ 0 w 12200021"/>
              <a:gd name="connsiteY3" fmla="*/ 1419726 h 1419726"/>
              <a:gd name="connsiteX4" fmla="*/ 0 w 12200021"/>
              <a:gd name="connsiteY4" fmla="*/ 0 h 1419726"/>
              <a:gd name="connsiteX0" fmla="*/ 16042 w 12216063"/>
              <a:gd name="connsiteY0" fmla="*/ 0 h 1764632"/>
              <a:gd name="connsiteX1" fmla="*/ 12208042 w 12216063"/>
              <a:gd name="connsiteY1" fmla="*/ 0 h 1764632"/>
              <a:gd name="connsiteX2" fmla="*/ 12216063 w 12216063"/>
              <a:gd name="connsiteY2" fmla="*/ 593558 h 1764632"/>
              <a:gd name="connsiteX3" fmla="*/ 0 w 12216063"/>
              <a:gd name="connsiteY3" fmla="*/ 1764632 h 1764632"/>
              <a:gd name="connsiteX4" fmla="*/ 16042 w 12216063"/>
              <a:gd name="connsiteY4" fmla="*/ 0 h 1764632"/>
              <a:gd name="connsiteX0" fmla="*/ 16042 w 12216063"/>
              <a:gd name="connsiteY0" fmla="*/ 0 h 1764632"/>
              <a:gd name="connsiteX1" fmla="*/ 12208042 w 12216063"/>
              <a:gd name="connsiteY1" fmla="*/ 0 h 1764632"/>
              <a:gd name="connsiteX2" fmla="*/ 12216063 w 12216063"/>
              <a:gd name="connsiteY2" fmla="*/ 858253 h 1764632"/>
              <a:gd name="connsiteX3" fmla="*/ 0 w 12216063"/>
              <a:gd name="connsiteY3" fmla="*/ 1764632 h 1764632"/>
              <a:gd name="connsiteX4" fmla="*/ 16042 w 12216063"/>
              <a:gd name="connsiteY4" fmla="*/ 0 h 17646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216063" h="1764632">
                <a:moveTo>
                  <a:pt x="16042" y="0"/>
                </a:moveTo>
                <a:lnTo>
                  <a:pt x="12208042" y="0"/>
                </a:lnTo>
                <a:cubicBezTo>
                  <a:pt x="12210716" y="286084"/>
                  <a:pt x="12213389" y="572169"/>
                  <a:pt x="12216063" y="858253"/>
                </a:cubicBezTo>
                <a:lnTo>
                  <a:pt x="0" y="1764632"/>
                </a:lnTo>
                <a:lnTo>
                  <a:pt x="16042" y="0"/>
                </a:lnTo>
                <a:close/>
              </a:path>
            </a:pathLst>
          </a:custGeom>
          <a:solidFill>
            <a:srgbClr val="4BAA4E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026" name="Picture 2" descr="74 contamine sarzin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29878" y="332038"/>
            <a:ext cx="676275" cy="89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ZoneTexte 5"/>
          <p:cNvSpPr txBox="1"/>
          <p:nvPr/>
        </p:nvSpPr>
        <p:spPr>
          <a:xfrm>
            <a:off x="1596929" y="349168"/>
            <a:ext cx="36952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>
                <a:solidFill>
                  <a:schemeClr val="bg1"/>
                </a:solidFill>
                <a:latin typeface="Arial" panose="020B0604020202020204" pitchFamily="34" charset="0"/>
                <a:ea typeface="Adobe Gothic Std B" panose="020B0800000000000000" pitchFamily="34" charset="-128"/>
                <a:cs typeface="Arial" panose="020B0604020202020204" pitchFamily="34" charset="0"/>
              </a:rPr>
              <a:t>Social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3C380B7C-B3A0-4805-A702-07B4ED6FDA30}"/>
              </a:ext>
            </a:extLst>
          </p:cNvPr>
          <p:cNvSpPr/>
          <p:nvPr/>
        </p:nvSpPr>
        <p:spPr>
          <a:xfrm>
            <a:off x="1596929" y="1848141"/>
            <a:ext cx="8990120" cy="4417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fr-CH" b="1" u="sng" dirty="0">
              <a:solidFill>
                <a:srgbClr val="30303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fr-FR" b="1" dirty="0">
                <a:latin typeface="Arial" panose="020B0604020202020204" pitchFamily="34" charset="0"/>
                <a:cs typeface="Arial" panose="020B0604020202020204" pitchFamily="34" charset="0"/>
              </a:rPr>
              <a:t>Etat de l’occupation au 1</a:t>
            </a:r>
            <a:r>
              <a:rPr lang="fr-FR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er</a:t>
            </a:r>
            <a:r>
              <a:rPr lang="fr-FR" b="1" dirty="0">
                <a:latin typeface="Arial" panose="020B0604020202020204" pitchFamily="34" charset="0"/>
                <a:cs typeface="Arial" panose="020B0604020202020204" pitchFamily="34" charset="0"/>
              </a:rPr>
              <a:t> Juillet des 14 Logements de la commune :</a:t>
            </a:r>
          </a:p>
          <a:p>
            <a:pPr marL="742950" lvl="1" indent="-285750">
              <a:buFont typeface="Wingdings" panose="05000000000000000000" pitchFamily="2" charset="2"/>
              <a:buChar char="v"/>
            </a:pP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5 logements vacants (les appartements </a:t>
            </a:r>
            <a:r>
              <a:rPr lang="fr-CH" dirty="0">
                <a:latin typeface="Arial" panose="020B0604020202020204" pitchFamily="34" charset="0"/>
                <a:cs typeface="Arial" panose="020B0604020202020204" pitchFamily="34" charset="0"/>
              </a:rPr>
              <a:t>F5 sont très peu loués car les loyers demandés étaient supérieurs au marché actuel)</a:t>
            </a:r>
          </a:p>
          <a:p>
            <a:pPr marL="742950" lvl="1" indent="-285750">
              <a:buFont typeface="Wingdings" panose="05000000000000000000" pitchFamily="2" charset="2"/>
              <a:buChar char="v"/>
            </a:pP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3 logements avec des défauts ou des absences totales de paiement, avec poursuite judiciaire dans un cas</a:t>
            </a:r>
            <a:endParaRPr lang="fr-CH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>
              <a:buFont typeface="Wingdings" panose="05000000000000000000" pitchFamily="2" charset="2"/>
              <a:buChar char="v"/>
            </a:pP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6 logements occupés avec loyers perçus</a:t>
            </a:r>
          </a:p>
          <a:p>
            <a:pPr marL="742950" lvl="1" indent="-285750">
              <a:buFont typeface="Wingdings" panose="05000000000000000000" pitchFamily="2" charset="2"/>
              <a:buChar char="v"/>
            </a:pPr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fr-FR" b="1" dirty="0">
                <a:latin typeface="Arial" panose="020B0604020202020204" pitchFamily="34" charset="0"/>
                <a:cs typeface="Arial" panose="020B0604020202020204" pitchFamily="34" charset="0"/>
              </a:rPr>
              <a:t>Etat physique des logements :</a:t>
            </a:r>
          </a:p>
          <a:p>
            <a:pPr marL="742950" lvl="1" indent="-285750">
              <a:buFont typeface="Wingdings" panose="05000000000000000000" pitchFamily="2" charset="2"/>
              <a:buChar char="v"/>
            </a:pP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L’ensemble des logements nécessitent des travaux d’entretien, plus ou moins importants et coûteux. </a:t>
            </a:r>
          </a:p>
          <a:p>
            <a:pPr marL="742950" lvl="1" indent="-285750">
              <a:buFont typeface="Wingdings" panose="05000000000000000000" pitchFamily="2" charset="2"/>
              <a:buChar char="v"/>
            </a:pPr>
            <a:endParaRPr lang="fr-FR" dirty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fr-CH" dirty="0"/>
          </a:p>
          <a:p>
            <a:pPr marL="742950" lvl="1" indent="-285750">
              <a:buFont typeface="Wingdings" panose="05000000000000000000" pitchFamily="2" charset="2"/>
              <a:buChar char="v"/>
            </a:pPr>
            <a:endParaRPr lang="fr-CH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Image 6">
            <a:extLst>
              <a:ext uri="{FF2B5EF4-FFF2-40B4-BE49-F238E27FC236}">
                <a16:creationId xmlns="" xmlns:a16="http://schemas.microsoft.com/office/drawing/2014/main" id="{BB36CE25-E465-4C30-92AD-4D9912355F70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2055" b="817"/>
          <a:stretch/>
        </p:blipFill>
        <p:spPr>
          <a:xfrm>
            <a:off x="0" y="5477522"/>
            <a:ext cx="1951317" cy="1380478"/>
          </a:xfrm>
          <a:prstGeom prst="rect">
            <a:avLst/>
          </a:prstGeom>
        </p:spPr>
      </p:pic>
      <p:sp>
        <p:nvSpPr>
          <p:cNvPr id="8" name="ZoneTexte 7"/>
          <p:cNvSpPr txBox="1"/>
          <p:nvPr/>
        </p:nvSpPr>
        <p:spPr>
          <a:xfrm>
            <a:off x="3031992" y="6034416"/>
            <a:ext cx="79074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/>
            <a:r>
              <a:rPr lang="fr-FR" sz="2400" b="1" dirty="0" smtClean="0">
                <a:solidFill>
                  <a:srgbClr val="4BAA4E"/>
                </a:solidFill>
                <a:latin typeface="Arial" panose="020B0604020202020204" pitchFamily="34" charset="0"/>
                <a:ea typeface="Adobe Gothic Std B"/>
                <a:cs typeface="Arial" panose="020B0604020202020204" pitchFamily="34" charset="0"/>
              </a:rPr>
              <a:t>Logements communaux</a:t>
            </a:r>
            <a:endParaRPr lang="fr-FR" sz="2400" b="1" kern="0" dirty="0">
              <a:solidFill>
                <a:sysClr val="windowText" lastClr="000000"/>
              </a:solidFill>
              <a:latin typeface="Arial" panose="020B0604020202020204" pitchFamily="34" charset="0"/>
              <a:ea typeface="Adobe Gothic Std B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03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 8">
            <a:extLst>
              <a:ext uri="{FF2B5EF4-FFF2-40B4-BE49-F238E27FC236}">
                <a16:creationId xmlns="" xmlns:a16="http://schemas.microsoft.com/office/drawing/2014/main" id="{00955B3A-138A-4FC3-AD0D-6332159CC9AB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2055" b="817"/>
          <a:stretch/>
        </p:blipFill>
        <p:spPr>
          <a:xfrm>
            <a:off x="0" y="5477522"/>
            <a:ext cx="1951317" cy="1380478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-16042" y="0"/>
            <a:ext cx="12216063" cy="1764632"/>
          </a:xfrm>
          <a:custGeom>
            <a:avLst/>
            <a:gdLst>
              <a:gd name="connsiteX0" fmla="*/ 0 w 12192000"/>
              <a:gd name="connsiteY0" fmla="*/ 0 h 1419726"/>
              <a:gd name="connsiteX1" fmla="*/ 12192000 w 12192000"/>
              <a:gd name="connsiteY1" fmla="*/ 0 h 1419726"/>
              <a:gd name="connsiteX2" fmla="*/ 12192000 w 12192000"/>
              <a:gd name="connsiteY2" fmla="*/ 1419726 h 1419726"/>
              <a:gd name="connsiteX3" fmla="*/ 0 w 12192000"/>
              <a:gd name="connsiteY3" fmla="*/ 1419726 h 1419726"/>
              <a:gd name="connsiteX4" fmla="*/ 0 w 12192000"/>
              <a:gd name="connsiteY4" fmla="*/ 0 h 1419726"/>
              <a:gd name="connsiteX0" fmla="*/ 0 w 12200021"/>
              <a:gd name="connsiteY0" fmla="*/ 0 h 1419726"/>
              <a:gd name="connsiteX1" fmla="*/ 12192000 w 12200021"/>
              <a:gd name="connsiteY1" fmla="*/ 0 h 1419726"/>
              <a:gd name="connsiteX2" fmla="*/ 12200021 w 12200021"/>
              <a:gd name="connsiteY2" fmla="*/ 593558 h 1419726"/>
              <a:gd name="connsiteX3" fmla="*/ 0 w 12200021"/>
              <a:gd name="connsiteY3" fmla="*/ 1419726 h 1419726"/>
              <a:gd name="connsiteX4" fmla="*/ 0 w 12200021"/>
              <a:gd name="connsiteY4" fmla="*/ 0 h 1419726"/>
              <a:gd name="connsiteX0" fmla="*/ 0 w 12200021"/>
              <a:gd name="connsiteY0" fmla="*/ 0 h 1419726"/>
              <a:gd name="connsiteX1" fmla="*/ 12192000 w 12200021"/>
              <a:gd name="connsiteY1" fmla="*/ 0 h 1419726"/>
              <a:gd name="connsiteX2" fmla="*/ 12200021 w 12200021"/>
              <a:gd name="connsiteY2" fmla="*/ 593558 h 1419726"/>
              <a:gd name="connsiteX3" fmla="*/ 0 w 12200021"/>
              <a:gd name="connsiteY3" fmla="*/ 1419726 h 1419726"/>
              <a:gd name="connsiteX4" fmla="*/ 0 w 12200021"/>
              <a:gd name="connsiteY4" fmla="*/ 0 h 1419726"/>
              <a:gd name="connsiteX0" fmla="*/ 16042 w 12216063"/>
              <a:gd name="connsiteY0" fmla="*/ 0 h 1764632"/>
              <a:gd name="connsiteX1" fmla="*/ 12208042 w 12216063"/>
              <a:gd name="connsiteY1" fmla="*/ 0 h 1764632"/>
              <a:gd name="connsiteX2" fmla="*/ 12216063 w 12216063"/>
              <a:gd name="connsiteY2" fmla="*/ 593558 h 1764632"/>
              <a:gd name="connsiteX3" fmla="*/ 0 w 12216063"/>
              <a:gd name="connsiteY3" fmla="*/ 1764632 h 1764632"/>
              <a:gd name="connsiteX4" fmla="*/ 16042 w 12216063"/>
              <a:gd name="connsiteY4" fmla="*/ 0 h 1764632"/>
              <a:gd name="connsiteX0" fmla="*/ 16042 w 12216063"/>
              <a:gd name="connsiteY0" fmla="*/ 0 h 1764632"/>
              <a:gd name="connsiteX1" fmla="*/ 12208042 w 12216063"/>
              <a:gd name="connsiteY1" fmla="*/ 0 h 1764632"/>
              <a:gd name="connsiteX2" fmla="*/ 12216063 w 12216063"/>
              <a:gd name="connsiteY2" fmla="*/ 858253 h 1764632"/>
              <a:gd name="connsiteX3" fmla="*/ 0 w 12216063"/>
              <a:gd name="connsiteY3" fmla="*/ 1764632 h 1764632"/>
              <a:gd name="connsiteX4" fmla="*/ 16042 w 12216063"/>
              <a:gd name="connsiteY4" fmla="*/ 0 h 17646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216063" h="1764632">
                <a:moveTo>
                  <a:pt x="16042" y="0"/>
                </a:moveTo>
                <a:lnTo>
                  <a:pt x="12208042" y="0"/>
                </a:lnTo>
                <a:cubicBezTo>
                  <a:pt x="12210716" y="286084"/>
                  <a:pt x="12213389" y="572169"/>
                  <a:pt x="12216063" y="858253"/>
                </a:cubicBezTo>
                <a:lnTo>
                  <a:pt x="0" y="1764632"/>
                </a:lnTo>
                <a:lnTo>
                  <a:pt x="16042" y="0"/>
                </a:lnTo>
                <a:close/>
              </a:path>
            </a:pathLst>
          </a:custGeom>
          <a:solidFill>
            <a:srgbClr val="4BAA4E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026" name="Picture 2" descr="74 contamine sarzin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29878" y="332038"/>
            <a:ext cx="676275" cy="89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ZoneTexte 5"/>
          <p:cNvSpPr txBox="1"/>
          <p:nvPr/>
        </p:nvSpPr>
        <p:spPr>
          <a:xfrm>
            <a:off x="1414110" y="411910"/>
            <a:ext cx="42351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>
                <a:solidFill>
                  <a:schemeClr val="bg1"/>
                </a:solidFill>
                <a:latin typeface="Arial" panose="020B0604020202020204" pitchFamily="34" charset="0"/>
                <a:ea typeface="Adobe Gothic Std B" panose="020B0800000000000000" pitchFamily="34" charset="-128"/>
                <a:cs typeface="Arial" panose="020B0604020202020204" pitchFamily="34" charset="0"/>
              </a:rPr>
              <a:t>Social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3C380B7C-B3A0-4805-A702-07B4ED6FDA30}"/>
              </a:ext>
            </a:extLst>
          </p:cNvPr>
          <p:cNvSpPr/>
          <p:nvPr/>
        </p:nvSpPr>
        <p:spPr>
          <a:xfrm>
            <a:off x="1284205" y="2082844"/>
            <a:ext cx="961556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fr-FR" b="1" dirty="0" smtClean="0">
                <a:latin typeface="Arial" panose="020B0604020202020204" pitchFamily="34" charset="0"/>
                <a:cs typeface="Arial" panose="020B0604020202020204" pitchFamily="34" charset="0"/>
              </a:rPr>
              <a:t>Nos </a:t>
            </a:r>
            <a:r>
              <a:rPr lang="fr-FR" b="1" dirty="0">
                <a:latin typeface="Arial" panose="020B0604020202020204" pitchFamily="34" charset="0"/>
                <a:cs typeface="Arial" panose="020B0604020202020204" pitchFamily="34" charset="0"/>
              </a:rPr>
              <a:t>Actions :</a:t>
            </a:r>
          </a:p>
          <a:p>
            <a:pPr marL="742950" lvl="1" indent="-285750">
              <a:buFont typeface="Wingdings" panose="05000000000000000000" pitchFamily="2" charset="2"/>
              <a:buChar char="v"/>
            </a:pPr>
            <a:r>
              <a:rPr lang="fr-CH" dirty="0">
                <a:latin typeface="Arial" panose="020B0604020202020204" pitchFamily="34" charset="0"/>
                <a:cs typeface="Arial" panose="020B0604020202020204" pitchFamily="34" charset="0"/>
              </a:rPr>
              <a:t>Baisse des prix des F5. Le conseil a voté la baisse de 8% des montants de loyer</a:t>
            </a:r>
          </a:p>
          <a:p>
            <a:pPr marL="742950" lvl="1" indent="-285750">
              <a:buFont typeface="Wingdings" panose="05000000000000000000" pitchFamily="2" charset="2"/>
              <a:buChar char="v"/>
            </a:pPr>
            <a:r>
              <a:rPr lang="fr-CH" dirty="0">
                <a:latin typeface="Arial" panose="020B0604020202020204" pitchFamily="34" charset="0"/>
                <a:cs typeface="Arial" panose="020B0604020202020204" pitchFamily="34" charset="0"/>
              </a:rPr>
              <a:t>Nettoyage, travaux d’entretien, rafraichissement sur les peintures, réparation des éléments de plomberie, entretien des espaces verts par les élus et l’agent communal.</a:t>
            </a:r>
          </a:p>
          <a:p>
            <a:pPr marL="742950" lvl="1" indent="-285750">
              <a:buFont typeface="Wingdings" panose="05000000000000000000" pitchFamily="2" charset="2"/>
              <a:buChar char="v"/>
            </a:pPr>
            <a:r>
              <a:rPr lang="fr-CH" dirty="0">
                <a:latin typeface="Arial" panose="020B0604020202020204" pitchFamily="34" charset="0"/>
                <a:cs typeface="Arial" panose="020B0604020202020204" pitchFamily="34" charset="0"/>
              </a:rPr>
              <a:t>Consultation de prix pour les travaux importants : travaux de gros-</a:t>
            </a:r>
            <a:r>
              <a:rPr lang="fr-CH" dirty="0" err="1">
                <a:latin typeface="Arial" panose="020B0604020202020204" pitchFamily="34" charset="0"/>
                <a:cs typeface="Arial" panose="020B0604020202020204" pitchFamily="34" charset="0"/>
              </a:rPr>
              <a:t>euvre</a:t>
            </a:r>
            <a:r>
              <a:rPr lang="fr-CH" dirty="0">
                <a:latin typeface="Arial" panose="020B0604020202020204" pitchFamily="34" charset="0"/>
                <a:cs typeface="Arial" panose="020B0604020202020204" pitchFamily="34" charset="0"/>
              </a:rPr>
              <a:t>, remplacement de velux, etc…</a:t>
            </a:r>
          </a:p>
          <a:p>
            <a:pPr marL="742950" lvl="1" indent="-285750">
              <a:buFont typeface="Wingdings" panose="05000000000000000000" pitchFamily="2" charset="2"/>
              <a:buChar char="v"/>
            </a:pP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Rencontre d’une juriste de l’ADIL 74 (Agence Départementale d’Information sur le Logement) </a:t>
            </a:r>
            <a:endParaRPr lang="fr-CH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>
              <a:buFont typeface="Wingdings" panose="05000000000000000000" pitchFamily="2" charset="2"/>
              <a:buChar char="v"/>
            </a:pP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Mettre à jour et actualiser les sites d’annonce, le Bon Coin et </a:t>
            </a:r>
            <a:r>
              <a:rPr lang="fr-FR" dirty="0" err="1">
                <a:latin typeface="Arial" panose="020B0604020202020204" pitchFamily="34" charset="0"/>
                <a:cs typeface="Arial" panose="020B0604020202020204" pitchFamily="34" charset="0"/>
              </a:rPr>
              <a:t>Anibis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fr-CH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>
              <a:buFont typeface="Wingdings" panose="05000000000000000000" pitchFamily="2" charset="2"/>
              <a:buChar char="v"/>
            </a:pP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Échanges téléphoniques et par mails pour organiser les visites des personnes intéressées.</a:t>
            </a:r>
            <a:endParaRPr lang="fr-CH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>
              <a:buFont typeface="Wingdings" panose="05000000000000000000" pitchFamily="2" charset="2"/>
              <a:buChar char="v"/>
            </a:pP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Étude des dossiers d’admission en tenant compte de la solvabilité des candidatures.</a:t>
            </a:r>
            <a:endParaRPr lang="fr-CH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>
              <a:buFont typeface="Wingdings" panose="05000000000000000000" pitchFamily="2" charset="2"/>
              <a:buChar char="v"/>
            </a:pP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Réalisation d’un nouveau dossier d’admission qui prend en compte l’ensemble des locataires du foyer et non plus un seul. </a:t>
            </a:r>
            <a:endParaRPr lang="fr-CH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3031992" y="6034416"/>
            <a:ext cx="79074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/>
            <a:r>
              <a:rPr lang="fr-FR" sz="2400" b="1" dirty="0" smtClean="0">
                <a:solidFill>
                  <a:srgbClr val="4BAA4E"/>
                </a:solidFill>
                <a:latin typeface="Arial" panose="020B0604020202020204" pitchFamily="34" charset="0"/>
                <a:ea typeface="Adobe Gothic Std B"/>
                <a:cs typeface="Arial" panose="020B0604020202020204" pitchFamily="34" charset="0"/>
              </a:rPr>
              <a:t>Logements communaux</a:t>
            </a:r>
            <a:endParaRPr lang="fr-FR" sz="2400" b="1" kern="0" dirty="0">
              <a:solidFill>
                <a:sysClr val="windowText" lastClr="000000"/>
              </a:solidFill>
              <a:latin typeface="Arial" panose="020B0604020202020204" pitchFamily="34" charset="0"/>
              <a:ea typeface="Adobe Gothic Std B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8237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 8">
            <a:extLst>
              <a:ext uri="{FF2B5EF4-FFF2-40B4-BE49-F238E27FC236}">
                <a16:creationId xmlns="" xmlns:a16="http://schemas.microsoft.com/office/drawing/2014/main" id="{00955B3A-138A-4FC3-AD0D-6332159CC9AB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2055" b="817"/>
          <a:stretch/>
        </p:blipFill>
        <p:spPr>
          <a:xfrm>
            <a:off x="0" y="5477522"/>
            <a:ext cx="1951317" cy="1380478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-16042" y="0"/>
            <a:ext cx="12216063" cy="1764632"/>
          </a:xfrm>
          <a:custGeom>
            <a:avLst/>
            <a:gdLst>
              <a:gd name="connsiteX0" fmla="*/ 0 w 12192000"/>
              <a:gd name="connsiteY0" fmla="*/ 0 h 1419726"/>
              <a:gd name="connsiteX1" fmla="*/ 12192000 w 12192000"/>
              <a:gd name="connsiteY1" fmla="*/ 0 h 1419726"/>
              <a:gd name="connsiteX2" fmla="*/ 12192000 w 12192000"/>
              <a:gd name="connsiteY2" fmla="*/ 1419726 h 1419726"/>
              <a:gd name="connsiteX3" fmla="*/ 0 w 12192000"/>
              <a:gd name="connsiteY3" fmla="*/ 1419726 h 1419726"/>
              <a:gd name="connsiteX4" fmla="*/ 0 w 12192000"/>
              <a:gd name="connsiteY4" fmla="*/ 0 h 1419726"/>
              <a:gd name="connsiteX0" fmla="*/ 0 w 12200021"/>
              <a:gd name="connsiteY0" fmla="*/ 0 h 1419726"/>
              <a:gd name="connsiteX1" fmla="*/ 12192000 w 12200021"/>
              <a:gd name="connsiteY1" fmla="*/ 0 h 1419726"/>
              <a:gd name="connsiteX2" fmla="*/ 12200021 w 12200021"/>
              <a:gd name="connsiteY2" fmla="*/ 593558 h 1419726"/>
              <a:gd name="connsiteX3" fmla="*/ 0 w 12200021"/>
              <a:gd name="connsiteY3" fmla="*/ 1419726 h 1419726"/>
              <a:gd name="connsiteX4" fmla="*/ 0 w 12200021"/>
              <a:gd name="connsiteY4" fmla="*/ 0 h 1419726"/>
              <a:gd name="connsiteX0" fmla="*/ 0 w 12200021"/>
              <a:gd name="connsiteY0" fmla="*/ 0 h 1419726"/>
              <a:gd name="connsiteX1" fmla="*/ 12192000 w 12200021"/>
              <a:gd name="connsiteY1" fmla="*/ 0 h 1419726"/>
              <a:gd name="connsiteX2" fmla="*/ 12200021 w 12200021"/>
              <a:gd name="connsiteY2" fmla="*/ 593558 h 1419726"/>
              <a:gd name="connsiteX3" fmla="*/ 0 w 12200021"/>
              <a:gd name="connsiteY3" fmla="*/ 1419726 h 1419726"/>
              <a:gd name="connsiteX4" fmla="*/ 0 w 12200021"/>
              <a:gd name="connsiteY4" fmla="*/ 0 h 1419726"/>
              <a:gd name="connsiteX0" fmla="*/ 16042 w 12216063"/>
              <a:gd name="connsiteY0" fmla="*/ 0 h 1764632"/>
              <a:gd name="connsiteX1" fmla="*/ 12208042 w 12216063"/>
              <a:gd name="connsiteY1" fmla="*/ 0 h 1764632"/>
              <a:gd name="connsiteX2" fmla="*/ 12216063 w 12216063"/>
              <a:gd name="connsiteY2" fmla="*/ 593558 h 1764632"/>
              <a:gd name="connsiteX3" fmla="*/ 0 w 12216063"/>
              <a:gd name="connsiteY3" fmla="*/ 1764632 h 1764632"/>
              <a:gd name="connsiteX4" fmla="*/ 16042 w 12216063"/>
              <a:gd name="connsiteY4" fmla="*/ 0 h 1764632"/>
              <a:gd name="connsiteX0" fmla="*/ 16042 w 12216063"/>
              <a:gd name="connsiteY0" fmla="*/ 0 h 1764632"/>
              <a:gd name="connsiteX1" fmla="*/ 12208042 w 12216063"/>
              <a:gd name="connsiteY1" fmla="*/ 0 h 1764632"/>
              <a:gd name="connsiteX2" fmla="*/ 12216063 w 12216063"/>
              <a:gd name="connsiteY2" fmla="*/ 858253 h 1764632"/>
              <a:gd name="connsiteX3" fmla="*/ 0 w 12216063"/>
              <a:gd name="connsiteY3" fmla="*/ 1764632 h 1764632"/>
              <a:gd name="connsiteX4" fmla="*/ 16042 w 12216063"/>
              <a:gd name="connsiteY4" fmla="*/ 0 h 17646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216063" h="1764632">
                <a:moveTo>
                  <a:pt x="16042" y="0"/>
                </a:moveTo>
                <a:lnTo>
                  <a:pt x="12208042" y="0"/>
                </a:lnTo>
                <a:cubicBezTo>
                  <a:pt x="12210716" y="286084"/>
                  <a:pt x="12213389" y="572169"/>
                  <a:pt x="12216063" y="858253"/>
                </a:cubicBezTo>
                <a:lnTo>
                  <a:pt x="0" y="1764632"/>
                </a:lnTo>
                <a:lnTo>
                  <a:pt x="16042" y="0"/>
                </a:lnTo>
                <a:close/>
              </a:path>
            </a:pathLst>
          </a:custGeom>
          <a:solidFill>
            <a:srgbClr val="4BAA4E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026" name="Picture 2" descr="74 contamine sarzin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29878" y="332038"/>
            <a:ext cx="676275" cy="89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ZoneTexte 5"/>
          <p:cNvSpPr txBox="1"/>
          <p:nvPr/>
        </p:nvSpPr>
        <p:spPr>
          <a:xfrm>
            <a:off x="1471863" y="444440"/>
            <a:ext cx="42351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>
                <a:solidFill>
                  <a:schemeClr val="bg1"/>
                </a:solidFill>
                <a:latin typeface="Arial" panose="020B0604020202020204" pitchFamily="34" charset="0"/>
                <a:ea typeface="Adobe Gothic Std B" panose="020B0800000000000000" pitchFamily="34" charset="-128"/>
                <a:cs typeface="Arial" panose="020B0604020202020204" pitchFamily="34" charset="0"/>
              </a:rPr>
              <a:t>Social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3C380B7C-B3A0-4805-A702-07B4ED6FDA30}"/>
              </a:ext>
            </a:extLst>
          </p:cNvPr>
          <p:cNvSpPr/>
          <p:nvPr/>
        </p:nvSpPr>
        <p:spPr>
          <a:xfrm>
            <a:off x="1284205" y="1764632"/>
            <a:ext cx="9615568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fr-FR" b="1" dirty="0" smtClean="0">
                <a:latin typeface="Arial" panose="020B0604020202020204" pitchFamily="34" charset="0"/>
                <a:cs typeface="Arial" panose="020B0604020202020204" pitchFamily="34" charset="0"/>
              </a:rPr>
              <a:t>Les </a:t>
            </a:r>
            <a:r>
              <a:rPr lang="fr-FR" b="1" dirty="0">
                <a:latin typeface="Arial" panose="020B0604020202020204" pitchFamily="34" charset="0"/>
                <a:cs typeface="Arial" panose="020B0604020202020204" pitchFamily="34" charset="0"/>
              </a:rPr>
              <a:t>premiers résultats :</a:t>
            </a:r>
          </a:p>
          <a:p>
            <a:pPr marL="742950" lvl="1" indent="-285750">
              <a:buFont typeface="Wingdings" panose="05000000000000000000" pitchFamily="2" charset="2"/>
              <a:buChar char="v"/>
            </a:pP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3 logements reloués : </a:t>
            </a:r>
            <a:endParaRPr lang="fr-CH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fr-FR" baseline="30000" dirty="0">
                <a:latin typeface="Arial" panose="020B0604020202020204" pitchFamily="34" charset="0"/>
                <a:cs typeface="Arial" panose="020B0604020202020204" pitchFamily="34" charset="0"/>
              </a:rPr>
              <a:t>er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 août pour le F2 de la Ferme de Lise</a:t>
            </a:r>
            <a:endParaRPr lang="fr-CH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Au 15 septembre pour le F2 de la Cure</a:t>
            </a:r>
            <a:endParaRPr lang="fr-CH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Au 1</a:t>
            </a:r>
            <a:r>
              <a:rPr lang="fr-FR" baseline="30000" dirty="0">
                <a:latin typeface="Arial" panose="020B0604020202020204" pitchFamily="34" charset="0"/>
                <a:cs typeface="Arial" panose="020B0604020202020204" pitchFamily="34" charset="0"/>
              </a:rPr>
              <a:t>er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 novembre pour le F5 de la Ferme de Lise </a:t>
            </a:r>
          </a:p>
          <a:p>
            <a:pPr marL="742950" lvl="1" indent="-285750">
              <a:buFont typeface="Wingdings" panose="05000000000000000000" pitchFamily="2" charset="2"/>
              <a:buChar char="v"/>
            </a:pP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Les deux locataires qui ne payaient pas leurs loyers ont été reçus à plusieurs reprises. D’un commun accord, ils ont rédigé leur lettre de résiliation de bail et o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nt libéré 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les logements. Un remboursement de dettes a été convenu et échelonné sur plusieurs mois. </a:t>
            </a:r>
          </a:p>
          <a:p>
            <a:pPr marL="742950" lvl="1" indent="-285750">
              <a:buFont typeface="Wingdings" panose="05000000000000000000" pitchFamily="2" charset="2"/>
              <a:buChar char="v"/>
            </a:pP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Le logement F3 de la Mairie a trouvé preneur et sera reloué prochainement. </a:t>
            </a:r>
            <a:endParaRPr lang="fr-CH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>
              <a:buFont typeface="Wingdings" panose="05000000000000000000" pitchFamily="2" charset="2"/>
              <a:buChar char="v"/>
            </a:pPr>
            <a:endParaRPr lang="fr-CH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fr-CH" b="1" dirty="0" smtClean="0">
                <a:latin typeface="Arial" panose="020B0604020202020204" pitchFamily="34" charset="0"/>
                <a:cs typeface="Arial" panose="020B0604020202020204" pitchFamily="34" charset="0"/>
              </a:rPr>
              <a:t>Actions </a:t>
            </a:r>
            <a:r>
              <a:rPr lang="fr-CH" b="1" dirty="0">
                <a:latin typeface="Arial" panose="020B0604020202020204" pitchFamily="34" charset="0"/>
                <a:cs typeface="Arial" panose="020B0604020202020204" pitchFamily="34" charset="0"/>
              </a:rPr>
              <a:t>à poursuivre :</a:t>
            </a:r>
          </a:p>
          <a:p>
            <a:pPr marL="742950" lvl="1" indent="-285750">
              <a:buFont typeface="Wingdings" panose="05000000000000000000" pitchFamily="2" charset="2"/>
              <a:buChar char="v"/>
            </a:pP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Engager 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des travaux sur le F3 de la Mairie et de la salle des Fêtes avant de pouvoir les relouer </a:t>
            </a:r>
            <a:endParaRPr lang="fr-F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>
              <a:buFont typeface="Wingdings" panose="05000000000000000000" pitchFamily="2" charset="2"/>
              <a:buChar char="v"/>
            </a:pP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Rénovation des huisseries et fenêtres du bâtiment de la mairie.</a:t>
            </a:r>
            <a:endParaRPr lang="fr-CH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fr-CH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00150" lvl="2" indent="-285750">
              <a:buFont typeface="Arial" panose="020B0604020202020204" pitchFamily="34" charset="0"/>
              <a:buChar char="•"/>
            </a:pPr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3031992" y="6034416"/>
            <a:ext cx="79074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/>
            <a:r>
              <a:rPr lang="fr-FR" sz="2400" b="1" dirty="0" smtClean="0">
                <a:solidFill>
                  <a:srgbClr val="4BAA4E"/>
                </a:solidFill>
                <a:latin typeface="Arial" panose="020B0604020202020204" pitchFamily="34" charset="0"/>
                <a:ea typeface="Adobe Gothic Std B"/>
                <a:cs typeface="Arial" panose="020B0604020202020204" pitchFamily="34" charset="0"/>
              </a:rPr>
              <a:t>Logements et bâtiments communaux</a:t>
            </a:r>
            <a:endParaRPr lang="fr-FR" sz="2400" b="1" kern="0" dirty="0">
              <a:solidFill>
                <a:sysClr val="windowText" lastClr="000000"/>
              </a:solidFill>
              <a:latin typeface="Arial" panose="020B0604020202020204" pitchFamily="34" charset="0"/>
              <a:ea typeface="Adobe Gothic Std B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1678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 8">
            <a:extLst>
              <a:ext uri="{FF2B5EF4-FFF2-40B4-BE49-F238E27FC236}">
                <a16:creationId xmlns="" xmlns:a16="http://schemas.microsoft.com/office/drawing/2014/main" id="{00955B3A-138A-4FC3-AD0D-6332159CC9AB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2055" b="817"/>
          <a:stretch/>
        </p:blipFill>
        <p:spPr>
          <a:xfrm>
            <a:off x="0" y="5477522"/>
            <a:ext cx="1951317" cy="1380478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-16042" y="0"/>
            <a:ext cx="12216063" cy="1764632"/>
          </a:xfrm>
          <a:custGeom>
            <a:avLst/>
            <a:gdLst>
              <a:gd name="connsiteX0" fmla="*/ 0 w 12192000"/>
              <a:gd name="connsiteY0" fmla="*/ 0 h 1419726"/>
              <a:gd name="connsiteX1" fmla="*/ 12192000 w 12192000"/>
              <a:gd name="connsiteY1" fmla="*/ 0 h 1419726"/>
              <a:gd name="connsiteX2" fmla="*/ 12192000 w 12192000"/>
              <a:gd name="connsiteY2" fmla="*/ 1419726 h 1419726"/>
              <a:gd name="connsiteX3" fmla="*/ 0 w 12192000"/>
              <a:gd name="connsiteY3" fmla="*/ 1419726 h 1419726"/>
              <a:gd name="connsiteX4" fmla="*/ 0 w 12192000"/>
              <a:gd name="connsiteY4" fmla="*/ 0 h 1419726"/>
              <a:gd name="connsiteX0" fmla="*/ 0 w 12200021"/>
              <a:gd name="connsiteY0" fmla="*/ 0 h 1419726"/>
              <a:gd name="connsiteX1" fmla="*/ 12192000 w 12200021"/>
              <a:gd name="connsiteY1" fmla="*/ 0 h 1419726"/>
              <a:gd name="connsiteX2" fmla="*/ 12200021 w 12200021"/>
              <a:gd name="connsiteY2" fmla="*/ 593558 h 1419726"/>
              <a:gd name="connsiteX3" fmla="*/ 0 w 12200021"/>
              <a:gd name="connsiteY3" fmla="*/ 1419726 h 1419726"/>
              <a:gd name="connsiteX4" fmla="*/ 0 w 12200021"/>
              <a:gd name="connsiteY4" fmla="*/ 0 h 1419726"/>
              <a:gd name="connsiteX0" fmla="*/ 0 w 12200021"/>
              <a:gd name="connsiteY0" fmla="*/ 0 h 1419726"/>
              <a:gd name="connsiteX1" fmla="*/ 12192000 w 12200021"/>
              <a:gd name="connsiteY1" fmla="*/ 0 h 1419726"/>
              <a:gd name="connsiteX2" fmla="*/ 12200021 w 12200021"/>
              <a:gd name="connsiteY2" fmla="*/ 593558 h 1419726"/>
              <a:gd name="connsiteX3" fmla="*/ 0 w 12200021"/>
              <a:gd name="connsiteY3" fmla="*/ 1419726 h 1419726"/>
              <a:gd name="connsiteX4" fmla="*/ 0 w 12200021"/>
              <a:gd name="connsiteY4" fmla="*/ 0 h 1419726"/>
              <a:gd name="connsiteX0" fmla="*/ 16042 w 12216063"/>
              <a:gd name="connsiteY0" fmla="*/ 0 h 1764632"/>
              <a:gd name="connsiteX1" fmla="*/ 12208042 w 12216063"/>
              <a:gd name="connsiteY1" fmla="*/ 0 h 1764632"/>
              <a:gd name="connsiteX2" fmla="*/ 12216063 w 12216063"/>
              <a:gd name="connsiteY2" fmla="*/ 593558 h 1764632"/>
              <a:gd name="connsiteX3" fmla="*/ 0 w 12216063"/>
              <a:gd name="connsiteY3" fmla="*/ 1764632 h 1764632"/>
              <a:gd name="connsiteX4" fmla="*/ 16042 w 12216063"/>
              <a:gd name="connsiteY4" fmla="*/ 0 h 1764632"/>
              <a:gd name="connsiteX0" fmla="*/ 16042 w 12216063"/>
              <a:gd name="connsiteY0" fmla="*/ 0 h 1764632"/>
              <a:gd name="connsiteX1" fmla="*/ 12208042 w 12216063"/>
              <a:gd name="connsiteY1" fmla="*/ 0 h 1764632"/>
              <a:gd name="connsiteX2" fmla="*/ 12216063 w 12216063"/>
              <a:gd name="connsiteY2" fmla="*/ 858253 h 1764632"/>
              <a:gd name="connsiteX3" fmla="*/ 0 w 12216063"/>
              <a:gd name="connsiteY3" fmla="*/ 1764632 h 1764632"/>
              <a:gd name="connsiteX4" fmla="*/ 16042 w 12216063"/>
              <a:gd name="connsiteY4" fmla="*/ 0 h 17646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216063" h="1764632">
                <a:moveTo>
                  <a:pt x="16042" y="0"/>
                </a:moveTo>
                <a:lnTo>
                  <a:pt x="12208042" y="0"/>
                </a:lnTo>
                <a:cubicBezTo>
                  <a:pt x="12210716" y="286084"/>
                  <a:pt x="12213389" y="572169"/>
                  <a:pt x="12216063" y="858253"/>
                </a:cubicBezTo>
                <a:lnTo>
                  <a:pt x="0" y="1764632"/>
                </a:lnTo>
                <a:lnTo>
                  <a:pt x="16042" y="0"/>
                </a:lnTo>
                <a:close/>
              </a:path>
            </a:pathLst>
          </a:custGeom>
          <a:solidFill>
            <a:srgbClr val="4BAA4E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026" name="Picture 2" descr="74 contamine sarzin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29878" y="332038"/>
            <a:ext cx="676275" cy="89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ZoneTexte 5"/>
          <p:cNvSpPr txBox="1"/>
          <p:nvPr/>
        </p:nvSpPr>
        <p:spPr>
          <a:xfrm>
            <a:off x="1385236" y="332038"/>
            <a:ext cx="42351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>
                <a:solidFill>
                  <a:schemeClr val="bg1"/>
                </a:solidFill>
                <a:latin typeface="Arial" panose="020B0604020202020204" pitchFamily="34" charset="0"/>
                <a:ea typeface="Adobe Gothic Std B" panose="020B0800000000000000" pitchFamily="34" charset="-128"/>
                <a:cs typeface="Arial" panose="020B0604020202020204" pitchFamily="34" charset="0"/>
              </a:rPr>
              <a:t>Social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3C380B7C-B3A0-4805-A702-07B4ED6FDA30}"/>
              </a:ext>
            </a:extLst>
          </p:cNvPr>
          <p:cNvSpPr/>
          <p:nvPr/>
        </p:nvSpPr>
        <p:spPr>
          <a:xfrm>
            <a:off x="1284205" y="2095091"/>
            <a:ext cx="894745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fr-CH" b="1" dirty="0">
                <a:latin typeface="Arial" panose="020B0604020202020204" pitchFamily="34" charset="0"/>
                <a:cs typeface="Arial" panose="020B0604020202020204" pitchFamily="34" charset="0"/>
              </a:rPr>
              <a:t>Autres actions de la commission Social </a:t>
            </a:r>
            <a:r>
              <a:rPr lang="fr-CH" b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fr-CH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dirty="0"/>
              <a:t>Pose </a:t>
            </a:r>
            <a:r>
              <a:rPr lang="fr-FR" dirty="0" smtClean="0"/>
              <a:t>prévue du </a:t>
            </a:r>
            <a:r>
              <a:rPr lang="fr-FR" dirty="0"/>
              <a:t>grillage </a:t>
            </a:r>
            <a:r>
              <a:rPr lang="fr-FR" dirty="0" smtClean="0"/>
              <a:t>stocké en réserves  </a:t>
            </a:r>
            <a:r>
              <a:rPr lang="fr-FR" dirty="0"/>
              <a:t>afin de </a:t>
            </a:r>
            <a:r>
              <a:rPr lang="fr-FR" dirty="0" smtClean="0"/>
              <a:t>clôturer </a:t>
            </a:r>
            <a:r>
              <a:rPr lang="fr-FR" dirty="0"/>
              <a:t>et sécuriser l’aire de jeux </a:t>
            </a:r>
            <a:r>
              <a:rPr lang="fr-FR" dirty="0" smtClean="0"/>
              <a:t>du centre bourg (risques extérieurs – hygiène, etc.)</a:t>
            </a:r>
          </a:p>
          <a:p>
            <a:pPr lvl="1"/>
            <a:r>
              <a:rPr lang="fr-FR" dirty="0" smtClean="0"/>
              <a:t>  </a:t>
            </a:r>
            <a:endParaRPr lang="fr-FR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dirty="0"/>
              <a:t>Réflexion sur les actions communales </a:t>
            </a:r>
            <a:r>
              <a:rPr lang="fr-FR" dirty="0" smtClean="0"/>
              <a:t>à mener en </a:t>
            </a:r>
            <a:r>
              <a:rPr lang="fr-FR" dirty="0"/>
              <a:t>lien avec les nombreuses associations</a:t>
            </a:r>
            <a:r>
              <a:rPr lang="fr-FR" dirty="0" smtClean="0"/>
              <a:t>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fr-FR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dirty="0"/>
              <a:t>Souhait fort dès que la situation sanitaire le permettra de mettre en place des animations </a:t>
            </a:r>
            <a:r>
              <a:rPr lang="fr-FR" dirty="0" smtClean="0"/>
              <a:t>collectives.</a:t>
            </a:r>
            <a:endParaRPr lang="fr-CH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fr-CH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fr-CH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00150" lvl="2" indent="-285750">
              <a:buFont typeface="Arial" panose="020B0604020202020204" pitchFamily="34" charset="0"/>
              <a:buChar char="•"/>
            </a:pPr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3154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 8">
            <a:extLst>
              <a:ext uri="{FF2B5EF4-FFF2-40B4-BE49-F238E27FC236}">
                <a16:creationId xmlns="" xmlns:a16="http://schemas.microsoft.com/office/drawing/2014/main" id="{00955B3A-138A-4FC3-AD0D-6332159CC9AB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2055" b="817"/>
          <a:stretch/>
        </p:blipFill>
        <p:spPr>
          <a:xfrm>
            <a:off x="0" y="5477522"/>
            <a:ext cx="1951317" cy="1380478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-16042" y="0"/>
            <a:ext cx="12216063" cy="1764632"/>
          </a:xfrm>
          <a:custGeom>
            <a:avLst/>
            <a:gdLst>
              <a:gd name="connsiteX0" fmla="*/ 0 w 12192000"/>
              <a:gd name="connsiteY0" fmla="*/ 0 h 1419726"/>
              <a:gd name="connsiteX1" fmla="*/ 12192000 w 12192000"/>
              <a:gd name="connsiteY1" fmla="*/ 0 h 1419726"/>
              <a:gd name="connsiteX2" fmla="*/ 12192000 w 12192000"/>
              <a:gd name="connsiteY2" fmla="*/ 1419726 h 1419726"/>
              <a:gd name="connsiteX3" fmla="*/ 0 w 12192000"/>
              <a:gd name="connsiteY3" fmla="*/ 1419726 h 1419726"/>
              <a:gd name="connsiteX4" fmla="*/ 0 w 12192000"/>
              <a:gd name="connsiteY4" fmla="*/ 0 h 1419726"/>
              <a:gd name="connsiteX0" fmla="*/ 0 w 12200021"/>
              <a:gd name="connsiteY0" fmla="*/ 0 h 1419726"/>
              <a:gd name="connsiteX1" fmla="*/ 12192000 w 12200021"/>
              <a:gd name="connsiteY1" fmla="*/ 0 h 1419726"/>
              <a:gd name="connsiteX2" fmla="*/ 12200021 w 12200021"/>
              <a:gd name="connsiteY2" fmla="*/ 593558 h 1419726"/>
              <a:gd name="connsiteX3" fmla="*/ 0 w 12200021"/>
              <a:gd name="connsiteY3" fmla="*/ 1419726 h 1419726"/>
              <a:gd name="connsiteX4" fmla="*/ 0 w 12200021"/>
              <a:gd name="connsiteY4" fmla="*/ 0 h 1419726"/>
              <a:gd name="connsiteX0" fmla="*/ 0 w 12200021"/>
              <a:gd name="connsiteY0" fmla="*/ 0 h 1419726"/>
              <a:gd name="connsiteX1" fmla="*/ 12192000 w 12200021"/>
              <a:gd name="connsiteY1" fmla="*/ 0 h 1419726"/>
              <a:gd name="connsiteX2" fmla="*/ 12200021 w 12200021"/>
              <a:gd name="connsiteY2" fmla="*/ 593558 h 1419726"/>
              <a:gd name="connsiteX3" fmla="*/ 0 w 12200021"/>
              <a:gd name="connsiteY3" fmla="*/ 1419726 h 1419726"/>
              <a:gd name="connsiteX4" fmla="*/ 0 w 12200021"/>
              <a:gd name="connsiteY4" fmla="*/ 0 h 1419726"/>
              <a:gd name="connsiteX0" fmla="*/ 16042 w 12216063"/>
              <a:gd name="connsiteY0" fmla="*/ 0 h 1764632"/>
              <a:gd name="connsiteX1" fmla="*/ 12208042 w 12216063"/>
              <a:gd name="connsiteY1" fmla="*/ 0 h 1764632"/>
              <a:gd name="connsiteX2" fmla="*/ 12216063 w 12216063"/>
              <a:gd name="connsiteY2" fmla="*/ 593558 h 1764632"/>
              <a:gd name="connsiteX3" fmla="*/ 0 w 12216063"/>
              <a:gd name="connsiteY3" fmla="*/ 1764632 h 1764632"/>
              <a:gd name="connsiteX4" fmla="*/ 16042 w 12216063"/>
              <a:gd name="connsiteY4" fmla="*/ 0 h 1764632"/>
              <a:gd name="connsiteX0" fmla="*/ 16042 w 12216063"/>
              <a:gd name="connsiteY0" fmla="*/ 0 h 1764632"/>
              <a:gd name="connsiteX1" fmla="*/ 12208042 w 12216063"/>
              <a:gd name="connsiteY1" fmla="*/ 0 h 1764632"/>
              <a:gd name="connsiteX2" fmla="*/ 12216063 w 12216063"/>
              <a:gd name="connsiteY2" fmla="*/ 858253 h 1764632"/>
              <a:gd name="connsiteX3" fmla="*/ 0 w 12216063"/>
              <a:gd name="connsiteY3" fmla="*/ 1764632 h 1764632"/>
              <a:gd name="connsiteX4" fmla="*/ 16042 w 12216063"/>
              <a:gd name="connsiteY4" fmla="*/ 0 h 17646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216063" h="1764632">
                <a:moveTo>
                  <a:pt x="16042" y="0"/>
                </a:moveTo>
                <a:lnTo>
                  <a:pt x="12208042" y="0"/>
                </a:lnTo>
                <a:cubicBezTo>
                  <a:pt x="12210716" y="286084"/>
                  <a:pt x="12213389" y="572169"/>
                  <a:pt x="12216063" y="858253"/>
                </a:cubicBezTo>
                <a:lnTo>
                  <a:pt x="0" y="1764632"/>
                </a:lnTo>
                <a:lnTo>
                  <a:pt x="16042" y="0"/>
                </a:lnTo>
                <a:close/>
              </a:path>
            </a:pathLst>
          </a:custGeom>
          <a:solidFill>
            <a:srgbClr val="4BAA4E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026" name="Picture 2" descr="74 contamine sarzin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29878" y="332038"/>
            <a:ext cx="676275" cy="89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ZoneTexte 5"/>
          <p:cNvSpPr txBox="1"/>
          <p:nvPr/>
        </p:nvSpPr>
        <p:spPr>
          <a:xfrm>
            <a:off x="2107130" y="488912"/>
            <a:ext cx="42351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 smtClean="0">
                <a:solidFill>
                  <a:schemeClr val="bg1"/>
                </a:solidFill>
                <a:latin typeface="Arial" panose="020B0604020202020204" pitchFamily="34" charset="0"/>
                <a:ea typeface="Adobe Gothic Std B" panose="020B0800000000000000" pitchFamily="34" charset="-128"/>
                <a:cs typeface="Arial" panose="020B0604020202020204" pitchFamily="34" charset="0"/>
              </a:rPr>
              <a:t>Environnement</a:t>
            </a:r>
            <a:endParaRPr lang="fr-FR" sz="3200" b="1" dirty="0">
              <a:solidFill>
                <a:schemeClr val="bg1"/>
              </a:solidFill>
              <a:latin typeface="Arial" panose="020B0604020202020204" pitchFamily="34" charset="0"/>
              <a:ea typeface="Adobe Gothic Std B" panose="020B0800000000000000" pitchFamily="34" charset="-128"/>
              <a:cs typeface="Arial" panose="020B0604020202020204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3C380B7C-B3A0-4805-A702-07B4ED6FDA30}"/>
              </a:ext>
            </a:extLst>
          </p:cNvPr>
          <p:cNvSpPr/>
          <p:nvPr/>
        </p:nvSpPr>
        <p:spPr>
          <a:xfrm>
            <a:off x="1284205" y="2095091"/>
            <a:ext cx="961556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endParaRPr lang="fr-CH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fr-CH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00150" lvl="2" indent="-285750">
              <a:buFont typeface="Arial" panose="020B0604020202020204" pitchFamily="34" charset="0"/>
              <a:buChar char="•"/>
            </a:pPr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Organigramme : Alternative 6"/>
          <p:cNvSpPr/>
          <p:nvPr/>
        </p:nvSpPr>
        <p:spPr>
          <a:xfrm>
            <a:off x="1583462" y="1764632"/>
            <a:ext cx="9995838" cy="3818021"/>
          </a:xfrm>
          <a:prstGeom prst="flowChartAlternateProcess">
            <a:avLst/>
          </a:prstGeom>
          <a:gradFill rotWithShape="1">
            <a:gsLst>
              <a:gs pos="0">
                <a:schemeClr val="accent6">
                  <a:lumMod val="60000"/>
                  <a:lumOff val="40000"/>
                </a:schemeClr>
              </a:gs>
              <a:gs pos="47000">
                <a:schemeClr val="accent6"/>
              </a:gs>
              <a:gs pos="100000">
                <a:srgbClr val="8064A2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8064A2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fr-FR" sz="1600" dirty="0">
                <a:latin typeface="Arial"/>
                <a:ea typeface="Adobe Gothic Std B"/>
                <a:cs typeface="Times New Roman"/>
              </a:rPr>
              <a:t> </a:t>
            </a:r>
            <a:endParaRPr lang="fr-FR" sz="1600" dirty="0" smtClean="0">
              <a:latin typeface="Arial"/>
              <a:ea typeface="Adobe Gothic Std B"/>
              <a:cs typeface="Times New Roman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endParaRPr lang="fr-FR" sz="1600" dirty="0">
              <a:latin typeface="Arial"/>
              <a:ea typeface="Adobe Gothic Std B"/>
              <a:cs typeface="Times New Roman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endParaRPr lang="fr-FR" sz="1600" dirty="0">
              <a:ea typeface="Adobe Gothic Std B"/>
              <a:cs typeface="Times New Roman"/>
            </a:endParaRPr>
          </a:p>
          <a:p>
            <a:pPr marL="285750" indent="-285750" algn="just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r-FR" sz="1600" b="1" noProof="0" dirty="0" smtClean="0">
                <a:latin typeface="Arial"/>
                <a:ea typeface="Adobe Gothic Std B"/>
                <a:cs typeface="Times New Roman"/>
              </a:rPr>
              <a:t>Demande de conteneurs semi-enterrés.</a:t>
            </a:r>
          </a:p>
          <a:p>
            <a:pPr marL="285750" indent="-285750" algn="just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kumimoji="0" lang="fr-FR" sz="1600" b="1" i="0" u="none" strike="noStrike" kern="0" cap="none" spc="0" normalizeH="0" baseline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Adobe Gothic Std B"/>
                <a:cs typeface="Times New Roman"/>
              </a:rPr>
              <a:t>Relocalisation</a:t>
            </a:r>
            <a:r>
              <a:rPr kumimoji="0" lang="fr-FR" sz="1600" b="1" i="0" u="none" strike="noStrike" kern="0" cap="none" spc="0" normalizeH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Adobe Gothic Std B"/>
                <a:cs typeface="Times New Roman"/>
              </a:rPr>
              <a:t> des poubelles à l’étude.</a:t>
            </a:r>
          </a:p>
          <a:p>
            <a:pPr marL="285750" indent="-285750" algn="just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r-FR" sz="1600" b="1" kern="0" baseline="0" noProof="0" dirty="0" smtClean="0">
                <a:solidFill>
                  <a:sysClr val="windowText" lastClr="000000"/>
                </a:solidFill>
                <a:latin typeface="Arial"/>
                <a:ea typeface="Adobe Gothic Std B"/>
                <a:cs typeface="Times New Roman"/>
              </a:rPr>
              <a:t>Nombreuses incivilités constatées.</a:t>
            </a:r>
          </a:p>
          <a:p>
            <a:pPr marL="285750" indent="-285750" algn="just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kumimoji="0" lang="fr-FR" sz="1600" b="1" i="0" u="none" strike="noStrike" kern="0" cap="none" spc="0" normalizeH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Adobe Gothic Std B"/>
                <a:cs typeface="Times New Roman"/>
              </a:rPr>
              <a:t>Campagne de sensibilisation. (flyer distribué)</a:t>
            </a:r>
          </a:p>
          <a:p>
            <a:pPr marL="285750" indent="-285750" algn="just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r-FR" sz="1600" b="1" kern="0" baseline="0" noProof="0" dirty="0" smtClean="0">
                <a:solidFill>
                  <a:sysClr val="windowText" lastClr="000000"/>
                </a:solidFill>
                <a:latin typeface="Arial"/>
                <a:ea typeface="Adobe Gothic Std B"/>
                <a:cs typeface="Times New Roman"/>
              </a:rPr>
              <a:t>Mobilisation de l’employé municipal</a:t>
            </a:r>
            <a:r>
              <a:rPr lang="fr-FR" sz="1600" b="1" kern="0" noProof="0" dirty="0" smtClean="0">
                <a:solidFill>
                  <a:sysClr val="windowText" lastClr="000000"/>
                </a:solidFill>
                <a:latin typeface="Arial"/>
                <a:ea typeface="Adobe Gothic Std B"/>
                <a:cs typeface="Times New Roman"/>
              </a:rPr>
              <a:t> et des conseillers municipaux.</a:t>
            </a:r>
          </a:p>
          <a:p>
            <a:pPr marL="285750" indent="-285750" algn="just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kumimoji="0" lang="fr-FR" sz="1600" b="1" i="0" u="none" strike="noStrike" kern="0" cap="none" spc="0" normalizeH="0" baseline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Adobe Gothic Std B"/>
                <a:cs typeface="Times New Roman"/>
              </a:rPr>
              <a:t>Demande</a:t>
            </a:r>
            <a:r>
              <a:rPr kumimoji="0" lang="fr-FR" sz="1600" b="1" i="0" u="none" strike="noStrike" kern="0" cap="none" spc="0" normalizeH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Adobe Gothic Std B"/>
                <a:cs typeface="Times New Roman"/>
              </a:rPr>
              <a:t> de conteneurs cartons à la CCUR.</a:t>
            </a:r>
          </a:p>
          <a:p>
            <a:pPr marL="285750" lvl="2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1600" b="1" kern="0" dirty="0">
                <a:solidFill>
                  <a:sysClr val="windowText" lastClr="000000"/>
                </a:solidFill>
                <a:latin typeface="Arial"/>
                <a:ea typeface="Adobe Gothic Std B"/>
                <a:cs typeface="Times New Roman"/>
              </a:rPr>
              <a:t>Partenariat avec Les Amis de </a:t>
            </a:r>
            <a:r>
              <a:rPr lang="fr-FR" sz="1600" b="1" kern="0" dirty="0" smtClean="0">
                <a:solidFill>
                  <a:sysClr val="windowText" lastClr="000000"/>
                </a:solidFill>
                <a:latin typeface="Arial"/>
                <a:ea typeface="Adobe Gothic Std B"/>
                <a:cs typeface="Times New Roman"/>
              </a:rPr>
              <a:t>Contamine-Sarzin.</a:t>
            </a:r>
          </a:p>
          <a:p>
            <a:pPr marL="914400" lvl="3" indent="-457200" algn="just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fr-FR" sz="1600" b="1" kern="0" dirty="0" smtClean="0">
                <a:solidFill>
                  <a:sysClr val="windowText" lastClr="000000"/>
                </a:solidFill>
                <a:latin typeface="Arial"/>
                <a:ea typeface="Adobe Gothic Std B"/>
                <a:cs typeface="Times New Roman"/>
              </a:rPr>
              <a:t>Séance d’information par le </a:t>
            </a:r>
            <a:r>
              <a:rPr lang="fr-FR" sz="1600" b="1" kern="0" dirty="0" err="1" smtClean="0">
                <a:solidFill>
                  <a:sysClr val="windowText" lastClr="000000"/>
                </a:solidFill>
                <a:latin typeface="Arial"/>
                <a:ea typeface="Adobe Gothic Std B"/>
                <a:cs typeface="Times New Roman"/>
              </a:rPr>
              <a:t>SIDéFAGE</a:t>
            </a:r>
            <a:r>
              <a:rPr lang="fr-FR" sz="1600" b="1" kern="0" dirty="0" smtClean="0">
                <a:solidFill>
                  <a:sysClr val="windowText" lastClr="000000"/>
                </a:solidFill>
                <a:latin typeface="Arial"/>
                <a:ea typeface="Adobe Gothic Std B"/>
                <a:cs typeface="Times New Roman"/>
              </a:rPr>
              <a:t> : tri – recyclage – valorisation des déchets.</a:t>
            </a:r>
            <a:endParaRPr lang="fr-FR" sz="1600" b="1" kern="0" dirty="0">
              <a:solidFill>
                <a:sysClr val="windowText" lastClr="000000"/>
              </a:solidFill>
              <a:latin typeface="Arial"/>
              <a:ea typeface="Adobe Gothic Std B"/>
              <a:cs typeface="Times New Roman"/>
            </a:endParaRPr>
          </a:p>
          <a:p>
            <a:pPr marL="742950" lvl="1" indent="-285750" algn="just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kumimoji="0" lang="fr-FR" sz="1600" b="1" i="0" u="none" strike="noStrike" kern="0" cap="none" spc="0" normalizeH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Adobe Gothic Std B"/>
                <a:cs typeface="Times New Roman"/>
              </a:rPr>
              <a:t>  40 kg de déchets collectés. (journée nettoyage) </a:t>
            </a:r>
          </a:p>
          <a:p>
            <a:pPr marL="285750" indent="-285750" algn="just">
              <a:lnSpc>
                <a:spcPct val="150000"/>
              </a:lnSpc>
              <a:spcAft>
                <a:spcPts val="0"/>
              </a:spcAft>
              <a:buFont typeface="Courier New" panose="02070309020205020404" pitchFamily="49" charset="0"/>
              <a:buChar char="o"/>
            </a:pPr>
            <a:endParaRPr lang="fr-FR" sz="1600" b="1" kern="0" baseline="0" noProof="0" dirty="0" smtClean="0">
              <a:solidFill>
                <a:sysClr val="windowText" lastClr="000000"/>
              </a:solidFill>
              <a:latin typeface="Arial"/>
              <a:ea typeface="Adobe Gothic Std B"/>
              <a:cs typeface="Times New Roman"/>
            </a:endParaRPr>
          </a:p>
          <a:p>
            <a:pPr marL="285750" indent="-285750" algn="just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endParaRPr kumimoji="0" lang="fr-FR" sz="16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marL="0" marR="0" lvl="0" indent="0" algn="ctr" defTabSz="91440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Calibri"/>
                <a:cs typeface="Times New Roman"/>
              </a:rPr>
              <a:t> 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2909888" y="5931553"/>
            <a:ext cx="79074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/>
            <a:r>
              <a:rPr lang="fr-FR" sz="3200" dirty="0" smtClean="0">
                <a:solidFill>
                  <a:srgbClr val="4BAA4E"/>
                </a:solidFill>
                <a:latin typeface="Arial" panose="020B0604020202020204" pitchFamily="34" charset="0"/>
                <a:ea typeface="Adobe Gothic Std B"/>
                <a:cs typeface="Arial" panose="020B0604020202020204" pitchFamily="34" charset="0"/>
              </a:rPr>
              <a:t>Déchets ménagers</a:t>
            </a:r>
            <a:endParaRPr lang="fr-FR" sz="3200" kern="0" dirty="0">
              <a:solidFill>
                <a:sysClr val="windowText" lastClr="000000"/>
              </a:solidFill>
              <a:latin typeface="Arial" panose="020B0604020202020204" pitchFamily="34" charset="0"/>
              <a:ea typeface="Adobe Gothic Std B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8565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-16042" y="0"/>
            <a:ext cx="12216063" cy="1764632"/>
          </a:xfrm>
          <a:custGeom>
            <a:avLst/>
            <a:gdLst>
              <a:gd name="connsiteX0" fmla="*/ 0 w 12192000"/>
              <a:gd name="connsiteY0" fmla="*/ 0 h 1419726"/>
              <a:gd name="connsiteX1" fmla="*/ 12192000 w 12192000"/>
              <a:gd name="connsiteY1" fmla="*/ 0 h 1419726"/>
              <a:gd name="connsiteX2" fmla="*/ 12192000 w 12192000"/>
              <a:gd name="connsiteY2" fmla="*/ 1419726 h 1419726"/>
              <a:gd name="connsiteX3" fmla="*/ 0 w 12192000"/>
              <a:gd name="connsiteY3" fmla="*/ 1419726 h 1419726"/>
              <a:gd name="connsiteX4" fmla="*/ 0 w 12192000"/>
              <a:gd name="connsiteY4" fmla="*/ 0 h 1419726"/>
              <a:gd name="connsiteX0" fmla="*/ 0 w 12200021"/>
              <a:gd name="connsiteY0" fmla="*/ 0 h 1419726"/>
              <a:gd name="connsiteX1" fmla="*/ 12192000 w 12200021"/>
              <a:gd name="connsiteY1" fmla="*/ 0 h 1419726"/>
              <a:gd name="connsiteX2" fmla="*/ 12200021 w 12200021"/>
              <a:gd name="connsiteY2" fmla="*/ 593558 h 1419726"/>
              <a:gd name="connsiteX3" fmla="*/ 0 w 12200021"/>
              <a:gd name="connsiteY3" fmla="*/ 1419726 h 1419726"/>
              <a:gd name="connsiteX4" fmla="*/ 0 w 12200021"/>
              <a:gd name="connsiteY4" fmla="*/ 0 h 1419726"/>
              <a:gd name="connsiteX0" fmla="*/ 0 w 12200021"/>
              <a:gd name="connsiteY0" fmla="*/ 0 h 1419726"/>
              <a:gd name="connsiteX1" fmla="*/ 12192000 w 12200021"/>
              <a:gd name="connsiteY1" fmla="*/ 0 h 1419726"/>
              <a:gd name="connsiteX2" fmla="*/ 12200021 w 12200021"/>
              <a:gd name="connsiteY2" fmla="*/ 593558 h 1419726"/>
              <a:gd name="connsiteX3" fmla="*/ 0 w 12200021"/>
              <a:gd name="connsiteY3" fmla="*/ 1419726 h 1419726"/>
              <a:gd name="connsiteX4" fmla="*/ 0 w 12200021"/>
              <a:gd name="connsiteY4" fmla="*/ 0 h 1419726"/>
              <a:gd name="connsiteX0" fmla="*/ 16042 w 12216063"/>
              <a:gd name="connsiteY0" fmla="*/ 0 h 1764632"/>
              <a:gd name="connsiteX1" fmla="*/ 12208042 w 12216063"/>
              <a:gd name="connsiteY1" fmla="*/ 0 h 1764632"/>
              <a:gd name="connsiteX2" fmla="*/ 12216063 w 12216063"/>
              <a:gd name="connsiteY2" fmla="*/ 593558 h 1764632"/>
              <a:gd name="connsiteX3" fmla="*/ 0 w 12216063"/>
              <a:gd name="connsiteY3" fmla="*/ 1764632 h 1764632"/>
              <a:gd name="connsiteX4" fmla="*/ 16042 w 12216063"/>
              <a:gd name="connsiteY4" fmla="*/ 0 h 1764632"/>
              <a:gd name="connsiteX0" fmla="*/ 16042 w 12216063"/>
              <a:gd name="connsiteY0" fmla="*/ 0 h 1764632"/>
              <a:gd name="connsiteX1" fmla="*/ 12208042 w 12216063"/>
              <a:gd name="connsiteY1" fmla="*/ 0 h 1764632"/>
              <a:gd name="connsiteX2" fmla="*/ 12216063 w 12216063"/>
              <a:gd name="connsiteY2" fmla="*/ 858253 h 1764632"/>
              <a:gd name="connsiteX3" fmla="*/ 0 w 12216063"/>
              <a:gd name="connsiteY3" fmla="*/ 1764632 h 1764632"/>
              <a:gd name="connsiteX4" fmla="*/ 16042 w 12216063"/>
              <a:gd name="connsiteY4" fmla="*/ 0 h 17646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216063" h="1764632">
                <a:moveTo>
                  <a:pt x="16042" y="0"/>
                </a:moveTo>
                <a:lnTo>
                  <a:pt x="12208042" y="0"/>
                </a:lnTo>
                <a:cubicBezTo>
                  <a:pt x="12210716" y="286084"/>
                  <a:pt x="12213389" y="572169"/>
                  <a:pt x="12216063" y="858253"/>
                </a:cubicBezTo>
                <a:lnTo>
                  <a:pt x="0" y="1764632"/>
                </a:lnTo>
                <a:lnTo>
                  <a:pt x="16042" y="0"/>
                </a:lnTo>
                <a:close/>
              </a:path>
            </a:pathLst>
          </a:custGeom>
          <a:solidFill>
            <a:srgbClr val="4BAA4E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026" name="Picture 2" descr="74 contamine sarzin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29878" y="332038"/>
            <a:ext cx="676275" cy="89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" name="ZoneTexte 22"/>
          <p:cNvSpPr txBox="1"/>
          <p:nvPr/>
        </p:nvSpPr>
        <p:spPr>
          <a:xfrm>
            <a:off x="5140145" y="6298849"/>
            <a:ext cx="67071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200" dirty="0">
                <a:solidFill>
                  <a:srgbClr val="4BAA4E"/>
                </a:solidFill>
                <a:latin typeface="Arial" panose="020B0604020202020204" pitchFamily="34" charset="0"/>
                <a:ea typeface="Adobe Gothic Std B" panose="020B0800000000000000" pitchFamily="34" charset="-128"/>
                <a:cs typeface="Arial" panose="020B0604020202020204" pitchFamily="34" charset="0"/>
              </a:rPr>
              <a:t>Réunion d’information du 20 Octobre 2020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2529016" y="1894701"/>
            <a:ext cx="7875373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fr-FR" b="1" dirty="0">
                <a:latin typeface="Arial" panose="020B0604020202020204" pitchFamily="34" charset="0"/>
                <a:cs typeface="Arial" panose="020B0604020202020204" pitchFamily="34" charset="0"/>
              </a:rPr>
              <a:t>Introduction du Maire</a:t>
            </a:r>
          </a:p>
          <a:p>
            <a:pPr marL="342900" indent="-342900">
              <a:buFont typeface="+mj-lt"/>
              <a:buAutoNum type="arabicPeriod"/>
            </a:pPr>
            <a:endParaRPr lang="fr-FR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fr-FR" b="1" dirty="0">
                <a:latin typeface="Arial" panose="020B0604020202020204" pitchFamily="34" charset="0"/>
                <a:cs typeface="Arial" panose="020B0604020202020204" pitchFamily="34" charset="0"/>
              </a:rPr>
              <a:t>Commission Economie-Budget</a:t>
            </a:r>
          </a:p>
          <a:p>
            <a:pPr marL="342900" indent="-342900">
              <a:buFont typeface="+mj-lt"/>
              <a:buAutoNum type="arabicPeriod"/>
            </a:pPr>
            <a:endParaRPr lang="fr-FR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fr-FR" b="1" dirty="0">
                <a:latin typeface="Arial" panose="020B0604020202020204" pitchFamily="34" charset="0"/>
                <a:cs typeface="Arial" panose="020B0604020202020204" pitchFamily="34" charset="0"/>
              </a:rPr>
              <a:t>Commission Social</a:t>
            </a:r>
          </a:p>
          <a:p>
            <a:pPr marL="342900" indent="-342900">
              <a:buFont typeface="+mj-lt"/>
              <a:buAutoNum type="arabicPeriod"/>
            </a:pPr>
            <a:endParaRPr lang="fr-FR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fr-FR" b="1" dirty="0">
                <a:latin typeface="Arial" panose="020B0604020202020204" pitchFamily="34" charset="0"/>
                <a:cs typeface="Arial" panose="020B0604020202020204" pitchFamily="34" charset="0"/>
              </a:rPr>
              <a:t>Commission Développement durable</a:t>
            </a:r>
          </a:p>
          <a:p>
            <a:pPr marL="342900" indent="-342900">
              <a:buFont typeface="+mj-lt"/>
              <a:buAutoNum type="arabicPeriod"/>
            </a:pPr>
            <a:endParaRPr lang="fr-FR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fr-FR" b="1" dirty="0">
                <a:latin typeface="Arial" panose="020B0604020202020204" pitchFamily="34" charset="0"/>
                <a:cs typeface="Arial" panose="020B0604020202020204" pitchFamily="34" charset="0"/>
              </a:rPr>
              <a:t>Commission Environnement</a:t>
            </a:r>
          </a:p>
          <a:p>
            <a:pPr marL="342900" indent="-342900">
              <a:buFont typeface="+mj-lt"/>
              <a:buAutoNum type="arabicPeriod"/>
            </a:pPr>
            <a:endParaRPr lang="fr-FR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fr-FR" b="1" dirty="0">
                <a:latin typeface="Arial" panose="020B0604020202020204" pitchFamily="34" charset="0"/>
                <a:cs typeface="Arial" panose="020B0604020202020204" pitchFamily="34" charset="0"/>
              </a:rPr>
              <a:t>Points particuliers</a:t>
            </a:r>
          </a:p>
          <a:p>
            <a:pPr marL="342900" indent="-342900">
              <a:buFont typeface="+mj-lt"/>
              <a:buAutoNum type="arabicPeriod"/>
            </a:pPr>
            <a:endParaRPr lang="fr-FR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fr-FR" b="1" dirty="0">
                <a:latin typeface="Arial" panose="020B0604020202020204" pitchFamily="34" charset="0"/>
                <a:cs typeface="Arial" panose="020B0604020202020204" pitchFamily="34" charset="0"/>
              </a:rPr>
              <a:t>Conclusion du Maire</a:t>
            </a:r>
          </a:p>
          <a:p>
            <a:endParaRPr lang="fr-FR" b="1" dirty="0"/>
          </a:p>
        </p:txBody>
      </p:sp>
      <p:sp>
        <p:nvSpPr>
          <p:cNvPr id="8" name="ZoneTexte 7">
            <a:extLst>
              <a:ext uri="{FF2B5EF4-FFF2-40B4-BE49-F238E27FC236}">
                <a16:creationId xmlns="" xmlns:a16="http://schemas.microsoft.com/office/drawing/2014/main" id="{26676C13-A1A9-4F35-8928-474E0E469C05}"/>
              </a:ext>
            </a:extLst>
          </p:cNvPr>
          <p:cNvSpPr txBox="1"/>
          <p:nvPr/>
        </p:nvSpPr>
        <p:spPr>
          <a:xfrm>
            <a:off x="1580147" y="420651"/>
            <a:ext cx="82661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>
                <a:solidFill>
                  <a:schemeClr val="bg1"/>
                </a:solidFill>
                <a:latin typeface="Arial" panose="020B0604020202020204" pitchFamily="34" charset="0"/>
                <a:ea typeface="Adobe Gothic Std B" panose="020B0800000000000000" pitchFamily="34" charset="-128"/>
                <a:cs typeface="Arial" panose="020B0604020202020204" pitchFamily="34" charset="0"/>
              </a:rPr>
              <a:t>Programme de la réunion</a:t>
            </a:r>
          </a:p>
        </p:txBody>
      </p:sp>
      <p:pic>
        <p:nvPicPr>
          <p:cNvPr id="10" name="Image 9">
            <a:extLst>
              <a:ext uri="{FF2B5EF4-FFF2-40B4-BE49-F238E27FC236}">
                <a16:creationId xmlns="" xmlns:a16="http://schemas.microsoft.com/office/drawing/2014/main" id="{A1FF6224-E6B5-4534-98C2-284BCADBC751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2055" b="817"/>
          <a:stretch/>
        </p:blipFill>
        <p:spPr>
          <a:xfrm>
            <a:off x="0" y="5477522"/>
            <a:ext cx="1951317" cy="13804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4717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 8">
            <a:extLst>
              <a:ext uri="{FF2B5EF4-FFF2-40B4-BE49-F238E27FC236}">
                <a16:creationId xmlns="" xmlns:a16="http://schemas.microsoft.com/office/drawing/2014/main" id="{00955B3A-138A-4FC3-AD0D-6332159CC9AB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2055" b="817"/>
          <a:stretch/>
        </p:blipFill>
        <p:spPr>
          <a:xfrm>
            <a:off x="0" y="5477522"/>
            <a:ext cx="1951317" cy="1380478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-16042" y="0"/>
            <a:ext cx="12216063" cy="1764632"/>
          </a:xfrm>
          <a:custGeom>
            <a:avLst/>
            <a:gdLst>
              <a:gd name="connsiteX0" fmla="*/ 0 w 12192000"/>
              <a:gd name="connsiteY0" fmla="*/ 0 h 1419726"/>
              <a:gd name="connsiteX1" fmla="*/ 12192000 w 12192000"/>
              <a:gd name="connsiteY1" fmla="*/ 0 h 1419726"/>
              <a:gd name="connsiteX2" fmla="*/ 12192000 w 12192000"/>
              <a:gd name="connsiteY2" fmla="*/ 1419726 h 1419726"/>
              <a:gd name="connsiteX3" fmla="*/ 0 w 12192000"/>
              <a:gd name="connsiteY3" fmla="*/ 1419726 h 1419726"/>
              <a:gd name="connsiteX4" fmla="*/ 0 w 12192000"/>
              <a:gd name="connsiteY4" fmla="*/ 0 h 1419726"/>
              <a:gd name="connsiteX0" fmla="*/ 0 w 12200021"/>
              <a:gd name="connsiteY0" fmla="*/ 0 h 1419726"/>
              <a:gd name="connsiteX1" fmla="*/ 12192000 w 12200021"/>
              <a:gd name="connsiteY1" fmla="*/ 0 h 1419726"/>
              <a:gd name="connsiteX2" fmla="*/ 12200021 w 12200021"/>
              <a:gd name="connsiteY2" fmla="*/ 593558 h 1419726"/>
              <a:gd name="connsiteX3" fmla="*/ 0 w 12200021"/>
              <a:gd name="connsiteY3" fmla="*/ 1419726 h 1419726"/>
              <a:gd name="connsiteX4" fmla="*/ 0 w 12200021"/>
              <a:gd name="connsiteY4" fmla="*/ 0 h 1419726"/>
              <a:gd name="connsiteX0" fmla="*/ 0 w 12200021"/>
              <a:gd name="connsiteY0" fmla="*/ 0 h 1419726"/>
              <a:gd name="connsiteX1" fmla="*/ 12192000 w 12200021"/>
              <a:gd name="connsiteY1" fmla="*/ 0 h 1419726"/>
              <a:gd name="connsiteX2" fmla="*/ 12200021 w 12200021"/>
              <a:gd name="connsiteY2" fmla="*/ 593558 h 1419726"/>
              <a:gd name="connsiteX3" fmla="*/ 0 w 12200021"/>
              <a:gd name="connsiteY3" fmla="*/ 1419726 h 1419726"/>
              <a:gd name="connsiteX4" fmla="*/ 0 w 12200021"/>
              <a:gd name="connsiteY4" fmla="*/ 0 h 1419726"/>
              <a:gd name="connsiteX0" fmla="*/ 16042 w 12216063"/>
              <a:gd name="connsiteY0" fmla="*/ 0 h 1764632"/>
              <a:gd name="connsiteX1" fmla="*/ 12208042 w 12216063"/>
              <a:gd name="connsiteY1" fmla="*/ 0 h 1764632"/>
              <a:gd name="connsiteX2" fmla="*/ 12216063 w 12216063"/>
              <a:gd name="connsiteY2" fmla="*/ 593558 h 1764632"/>
              <a:gd name="connsiteX3" fmla="*/ 0 w 12216063"/>
              <a:gd name="connsiteY3" fmla="*/ 1764632 h 1764632"/>
              <a:gd name="connsiteX4" fmla="*/ 16042 w 12216063"/>
              <a:gd name="connsiteY4" fmla="*/ 0 h 1764632"/>
              <a:gd name="connsiteX0" fmla="*/ 16042 w 12216063"/>
              <a:gd name="connsiteY0" fmla="*/ 0 h 1764632"/>
              <a:gd name="connsiteX1" fmla="*/ 12208042 w 12216063"/>
              <a:gd name="connsiteY1" fmla="*/ 0 h 1764632"/>
              <a:gd name="connsiteX2" fmla="*/ 12216063 w 12216063"/>
              <a:gd name="connsiteY2" fmla="*/ 858253 h 1764632"/>
              <a:gd name="connsiteX3" fmla="*/ 0 w 12216063"/>
              <a:gd name="connsiteY3" fmla="*/ 1764632 h 1764632"/>
              <a:gd name="connsiteX4" fmla="*/ 16042 w 12216063"/>
              <a:gd name="connsiteY4" fmla="*/ 0 h 17646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216063" h="1764632">
                <a:moveTo>
                  <a:pt x="16042" y="0"/>
                </a:moveTo>
                <a:lnTo>
                  <a:pt x="12208042" y="0"/>
                </a:lnTo>
                <a:cubicBezTo>
                  <a:pt x="12210716" y="286084"/>
                  <a:pt x="12213389" y="572169"/>
                  <a:pt x="12216063" y="858253"/>
                </a:cubicBezTo>
                <a:lnTo>
                  <a:pt x="0" y="1764632"/>
                </a:lnTo>
                <a:lnTo>
                  <a:pt x="16042" y="0"/>
                </a:lnTo>
                <a:close/>
              </a:path>
            </a:pathLst>
          </a:custGeom>
          <a:solidFill>
            <a:srgbClr val="4BAA4E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026" name="Picture 2" descr="74 contamine sarzin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29878" y="332038"/>
            <a:ext cx="676275" cy="89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ZoneTexte 5"/>
          <p:cNvSpPr txBox="1"/>
          <p:nvPr/>
        </p:nvSpPr>
        <p:spPr>
          <a:xfrm>
            <a:off x="2107130" y="488912"/>
            <a:ext cx="42351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 smtClean="0">
                <a:solidFill>
                  <a:schemeClr val="bg1"/>
                </a:solidFill>
                <a:latin typeface="Arial" panose="020B0604020202020204" pitchFamily="34" charset="0"/>
                <a:ea typeface="Adobe Gothic Std B" panose="020B0800000000000000" pitchFamily="34" charset="-128"/>
                <a:cs typeface="Arial" panose="020B0604020202020204" pitchFamily="34" charset="0"/>
              </a:rPr>
              <a:t>Environnement</a:t>
            </a:r>
            <a:endParaRPr lang="fr-FR" sz="3200" b="1" dirty="0">
              <a:solidFill>
                <a:schemeClr val="bg1"/>
              </a:solidFill>
              <a:latin typeface="Arial" panose="020B0604020202020204" pitchFamily="34" charset="0"/>
              <a:ea typeface="Adobe Gothic Std B" panose="020B0800000000000000" pitchFamily="34" charset="-128"/>
              <a:cs typeface="Arial" panose="020B0604020202020204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3C380B7C-B3A0-4805-A702-07B4ED6FDA30}"/>
              </a:ext>
            </a:extLst>
          </p:cNvPr>
          <p:cNvSpPr/>
          <p:nvPr/>
        </p:nvSpPr>
        <p:spPr>
          <a:xfrm>
            <a:off x="1284205" y="2095091"/>
            <a:ext cx="961556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endParaRPr lang="fr-CH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fr-CH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00150" lvl="2" indent="-285750">
              <a:buFont typeface="Arial" panose="020B0604020202020204" pitchFamily="34" charset="0"/>
              <a:buChar char="•"/>
            </a:pPr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2909888" y="5931553"/>
            <a:ext cx="79074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/>
            <a:r>
              <a:rPr lang="fr-FR" sz="3200">
                <a:solidFill>
                  <a:srgbClr val="4BAA4E"/>
                </a:solidFill>
                <a:latin typeface="Adobe Gothic Std B" panose="020B0800000000000000" pitchFamily="34" charset="-128"/>
                <a:ea typeface="Adobe Gothic Std B"/>
              </a:rPr>
              <a:t>Initiatives vertes</a:t>
            </a:r>
            <a:endParaRPr lang="fr-FR" sz="3200" kern="0" dirty="0">
              <a:solidFill>
                <a:sysClr val="windowText" lastClr="000000"/>
              </a:solidFill>
              <a:latin typeface="Arial" panose="020B0604020202020204" pitchFamily="34" charset="0"/>
              <a:ea typeface="Adobe Gothic Std B"/>
              <a:cs typeface="Arial" panose="020B0604020202020204" pitchFamily="34" charset="0"/>
            </a:endParaRPr>
          </a:p>
        </p:txBody>
      </p:sp>
      <p:sp>
        <p:nvSpPr>
          <p:cNvPr id="12" name="Organigramme : Alternative 11"/>
          <p:cNvSpPr/>
          <p:nvPr/>
        </p:nvSpPr>
        <p:spPr>
          <a:xfrm>
            <a:off x="1475943" y="1770144"/>
            <a:ext cx="9995838" cy="1189443"/>
          </a:xfrm>
          <a:prstGeom prst="flowChartAlternateProcess">
            <a:avLst/>
          </a:prstGeom>
          <a:gradFill rotWithShape="1">
            <a:gsLst>
              <a:gs pos="0">
                <a:schemeClr val="accent6">
                  <a:lumMod val="60000"/>
                  <a:lumOff val="40000"/>
                </a:schemeClr>
              </a:gs>
              <a:gs pos="47000">
                <a:schemeClr val="accent6"/>
              </a:gs>
              <a:gs pos="100000">
                <a:srgbClr val="8064A2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8064A2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50000"/>
              </a:lnSpc>
              <a:spcAft>
                <a:spcPts val="0"/>
              </a:spcAft>
            </a:pPr>
            <a:endParaRPr lang="fr-FR" sz="1600" b="1" dirty="0" smtClean="0">
              <a:latin typeface="Arial"/>
              <a:ea typeface="Adobe Gothic Std B"/>
              <a:cs typeface="Times New Roman"/>
            </a:endParaRPr>
          </a:p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r-FR" sz="1600" b="1" dirty="0" smtClean="0">
                <a:latin typeface="Arial"/>
                <a:ea typeface="Adobe Gothic Std B"/>
                <a:cs typeface="Times New Roman"/>
              </a:rPr>
              <a:t>Travaux participatifs</a:t>
            </a:r>
          </a:p>
          <a:p>
            <a:pPr marL="742950" lvl="1" indent="-285750" algn="just">
              <a:buFont typeface="Courier New" panose="02070309020205020404" pitchFamily="49" charset="0"/>
              <a:buChar char="o"/>
            </a:pPr>
            <a:r>
              <a:rPr lang="fr-FR" sz="1600" b="1" dirty="0">
                <a:latin typeface="Arial"/>
                <a:ea typeface="Adobe Gothic Std B"/>
                <a:cs typeface="Times New Roman"/>
              </a:rPr>
              <a:t>E</a:t>
            </a:r>
            <a:r>
              <a:rPr lang="fr-FR" sz="1600" b="1" dirty="0" smtClean="0">
                <a:latin typeface="Arial"/>
                <a:ea typeface="Adobe Gothic Std B"/>
                <a:cs typeface="Times New Roman"/>
              </a:rPr>
              <a:t>ntretien et embellissement de la commune.</a:t>
            </a:r>
          </a:p>
          <a:p>
            <a:pPr marL="742950" lvl="1" indent="-285750" algn="just">
              <a:buFont typeface="Courier New" panose="02070309020205020404" pitchFamily="49" charset="0"/>
              <a:buChar char="o"/>
            </a:pPr>
            <a:r>
              <a:rPr lang="fr-FR" sz="1600" b="1" kern="0" dirty="0">
                <a:solidFill>
                  <a:sysClr val="windowText" lastClr="000000"/>
                </a:solidFill>
                <a:latin typeface="Arial"/>
                <a:ea typeface="Adobe Gothic Std B"/>
                <a:cs typeface="Times New Roman"/>
              </a:rPr>
              <a:t>Lancement de la campagne lors des prochaines réunions de </a:t>
            </a:r>
            <a:r>
              <a:rPr lang="fr-FR" sz="1600" b="1" kern="0" dirty="0" smtClean="0">
                <a:solidFill>
                  <a:sysClr val="windowText" lastClr="000000"/>
                </a:solidFill>
                <a:latin typeface="Arial"/>
                <a:ea typeface="Adobe Gothic Std B"/>
                <a:cs typeface="Times New Roman"/>
              </a:rPr>
              <a:t>hameaux.</a:t>
            </a:r>
            <a:endParaRPr lang="fr-FR" sz="1600" b="1" dirty="0" smtClean="0">
              <a:latin typeface="Arial"/>
              <a:ea typeface="Adobe Gothic Std B"/>
              <a:cs typeface="Times New Roman"/>
            </a:endParaRPr>
          </a:p>
          <a:p>
            <a:pPr marL="285750" indent="-285750" algn="just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endParaRPr kumimoji="0" lang="fr-FR" sz="16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marL="0" marR="0" lvl="0" indent="0" algn="ctr" defTabSz="91440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Calibri"/>
                <a:cs typeface="Times New Roman"/>
              </a:rPr>
              <a:t> </a:t>
            </a:r>
          </a:p>
        </p:txBody>
      </p:sp>
      <p:sp>
        <p:nvSpPr>
          <p:cNvPr id="13" name="Organigramme : Alternative 12"/>
          <p:cNvSpPr/>
          <p:nvPr/>
        </p:nvSpPr>
        <p:spPr>
          <a:xfrm>
            <a:off x="1475943" y="3119323"/>
            <a:ext cx="9995838" cy="1005868"/>
          </a:xfrm>
          <a:prstGeom prst="flowChartAlternateProcess">
            <a:avLst/>
          </a:prstGeom>
          <a:gradFill rotWithShape="1">
            <a:gsLst>
              <a:gs pos="0">
                <a:schemeClr val="accent6">
                  <a:lumMod val="60000"/>
                  <a:lumOff val="40000"/>
                </a:schemeClr>
              </a:gs>
              <a:gs pos="47000">
                <a:schemeClr val="accent6"/>
              </a:gs>
              <a:gs pos="100000">
                <a:srgbClr val="8064A2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8064A2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285750" indent="-285750" algn="just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fr-FR" sz="1600" b="1" kern="0" dirty="0" smtClean="0">
              <a:solidFill>
                <a:sysClr val="windowText" lastClr="000000"/>
              </a:solidFill>
              <a:latin typeface="Arial"/>
              <a:ea typeface="Adobe Gothic Std B"/>
              <a:cs typeface="Times New Roman"/>
            </a:endParaRPr>
          </a:p>
          <a:p>
            <a:pPr marL="285750" indent="-285750" algn="just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fr-FR" sz="1600" b="1" kern="0" dirty="0" smtClean="0">
              <a:solidFill>
                <a:sysClr val="windowText" lastClr="000000"/>
              </a:solidFill>
              <a:latin typeface="Arial"/>
              <a:ea typeface="Adobe Gothic Std B"/>
              <a:cs typeface="Times New Roman"/>
            </a:endParaRPr>
          </a:p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r-FR" sz="1600" b="1" kern="0" dirty="0" smtClean="0">
                <a:solidFill>
                  <a:sysClr val="windowText" lastClr="000000"/>
                </a:solidFill>
                <a:latin typeface="Arial"/>
                <a:ea typeface="Adobe Gothic Std B"/>
                <a:cs typeface="Times New Roman"/>
              </a:rPr>
              <a:t>Cimetière </a:t>
            </a:r>
            <a:endParaRPr lang="fr-FR" sz="1600" b="1" kern="0" dirty="0">
              <a:solidFill>
                <a:sysClr val="windowText" lastClr="000000"/>
              </a:solidFill>
              <a:latin typeface="Arial"/>
              <a:ea typeface="Adobe Gothic Std B"/>
              <a:cs typeface="Times New Roman"/>
            </a:endParaRPr>
          </a:p>
          <a:p>
            <a:pPr marL="742950" lvl="1" indent="-285750" algn="just">
              <a:buFont typeface="Courier New" panose="02070309020205020404" pitchFamily="49" charset="0"/>
              <a:buChar char="o"/>
            </a:pPr>
            <a:r>
              <a:rPr lang="fr-FR" sz="1600" b="1" kern="0" dirty="0">
                <a:solidFill>
                  <a:sysClr val="windowText" lastClr="000000"/>
                </a:solidFill>
                <a:latin typeface="Arial"/>
                <a:ea typeface="Adobe Gothic Std B"/>
                <a:cs typeface="Times New Roman"/>
              </a:rPr>
              <a:t>Poubelle dédiée déchets verts, seconde poubelle commandée pour déchets </a:t>
            </a:r>
            <a:r>
              <a:rPr lang="fr-FR" sz="1600" b="1" kern="0" dirty="0" smtClean="0">
                <a:solidFill>
                  <a:sysClr val="windowText" lastClr="000000"/>
                </a:solidFill>
                <a:latin typeface="Arial"/>
                <a:ea typeface="Adobe Gothic Std B"/>
                <a:cs typeface="Times New Roman"/>
              </a:rPr>
              <a:t>plastiques.</a:t>
            </a:r>
            <a:endParaRPr lang="fr-FR" sz="1600" b="1" kern="0" dirty="0">
              <a:solidFill>
                <a:sysClr val="windowText" lastClr="000000"/>
              </a:solidFill>
              <a:latin typeface="Arial"/>
              <a:ea typeface="Adobe Gothic Std B"/>
              <a:cs typeface="Times New Roman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endParaRPr lang="fr-FR" sz="1600" b="1" dirty="0" smtClean="0">
              <a:latin typeface="Arial"/>
              <a:ea typeface="Adobe Gothic Std B"/>
              <a:cs typeface="Times New Roman"/>
            </a:endParaRPr>
          </a:p>
          <a:p>
            <a:pPr marL="0" marR="0" lvl="0" indent="0" algn="ctr" defTabSz="91440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Calibri"/>
                <a:cs typeface="Times New Roman"/>
              </a:rPr>
              <a:t> </a:t>
            </a:r>
          </a:p>
        </p:txBody>
      </p:sp>
      <p:sp>
        <p:nvSpPr>
          <p:cNvPr id="14" name="Organigramme : Alternative 13"/>
          <p:cNvSpPr/>
          <p:nvPr/>
        </p:nvSpPr>
        <p:spPr>
          <a:xfrm>
            <a:off x="1454944" y="4369130"/>
            <a:ext cx="9995838" cy="1335479"/>
          </a:xfrm>
          <a:prstGeom prst="flowChartAlternateProcess">
            <a:avLst/>
          </a:prstGeom>
          <a:gradFill rotWithShape="1">
            <a:gsLst>
              <a:gs pos="0">
                <a:schemeClr val="accent6">
                  <a:lumMod val="60000"/>
                  <a:lumOff val="40000"/>
                </a:schemeClr>
              </a:gs>
              <a:gs pos="47000">
                <a:schemeClr val="accent6"/>
              </a:gs>
              <a:gs pos="100000">
                <a:srgbClr val="8064A2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8064A2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50000"/>
              </a:lnSpc>
              <a:spcAft>
                <a:spcPts val="0"/>
              </a:spcAft>
            </a:pPr>
            <a:endParaRPr lang="fr-FR" sz="1600" b="1" dirty="0" smtClean="0">
              <a:latin typeface="Arial"/>
              <a:ea typeface="Adobe Gothic Std B"/>
              <a:cs typeface="Times New Roman"/>
            </a:endParaRPr>
          </a:p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r-FR" sz="1600" b="1" kern="0" dirty="0" smtClean="0">
                <a:solidFill>
                  <a:sysClr val="windowText" lastClr="000000"/>
                </a:solidFill>
                <a:latin typeface="Arial"/>
                <a:ea typeface="Adobe Gothic Std B"/>
                <a:cs typeface="Times New Roman"/>
              </a:rPr>
              <a:t>Espaces forestiers</a:t>
            </a:r>
            <a:endParaRPr kumimoji="0" lang="fr-FR" sz="1600" b="1" i="0" u="none" strike="noStrike" kern="0" cap="none" spc="0" normalizeH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/>
              <a:ea typeface="Adobe Gothic Std B"/>
              <a:cs typeface="Times New Roman"/>
            </a:endParaRPr>
          </a:p>
          <a:p>
            <a:pPr marL="914400" lvl="3" indent="-457200" algn="just">
              <a:buFont typeface="Courier New" panose="02070309020205020404" pitchFamily="49" charset="0"/>
              <a:buChar char="o"/>
            </a:pPr>
            <a:r>
              <a:rPr lang="fr-FR" sz="1600" b="1" kern="0" dirty="0" smtClean="0">
                <a:solidFill>
                  <a:sysClr val="windowText" lastClr="000000"/>
                </a:solidFill>
                <a:latin typeface="Arial"/>
                <a:ea typeface="Adobe Gothic Std B"/>
                <a:cs typeface="Times New Roman"/>
              </a:rPr>
              <a:t>Commune forestière: recensement et valorisation des parcelles boisées privées et communales.</a:t>
            </a:r>
          </a:p>
          <a:p>
            <a:pPr marL="914400" lvl="3" indent="-457200" algn="just">
              <a:buFont typeface="Courier New" panose="02070309020205020404" pitchFamily="49" charset="0"/>
              <a:buChar char="o"/>
            </a:pPr>
            <a:r>
              <a:rPr lang="fr-FR" sz="1600" b="1" kern="0" baseline="0" noProof="0" dirty="0" smtClean="0">
                <a:solidFill>
                  <a:sysClr val="windowText" lastClr="000000"/>
                </a:solidFill>
                <a:latin typeface="Arial"/>
                <a:ea typeface="Adobe Gothic Std B"/>
                <a:cs typeface="Times New Roman"/>
              </a:rPr>
              <a:t>Programme de  coupes sur pied  supervisé par l’ONF sur des</a:t>
            </a:r>
            <a:r>
              <a:rPr lang="fr-FR" sz="1600" b="1" kern="0" noProof="0" dirty="0" smtClean="0">
                <a:solidFill>
                  <a:sysClr val="windowText" lastClr="000000"/>
                </a:solidFill>
                <a:latin typeface="Arial"/>
                <a:ea typeface="Adobe Gothic Std B"/>
                <a:cs typeface="Times New Roman"/>
              </a:rPr>
              <a:t> parcelles communales.</a:t>
            </a:r>
            <a:endParaRPr lang="fr-FR" sz="1600" kern="0" dirty="0">
              <a:solidFill>
                <a:sysClr val="windowText" lastClr="000000"/>
              </a:solidFill>
              <a:latin typeface="Arial" panose="020B0604020202020204" pitchFamily="34" charset="0"/>
              <a:ea typeface="Adobe Gothic Std B"/>
              <a:cs typeface="Arial" panose="020B0604020202020204" pitchFamily="34" charset="0"/>
            </a:endParaRPr>
          </a:p>
          <a:p>
            <a:pPr marL="914400" lvl="3" indent="-457200" algn="just">
              <a:buFont typeface="Courier New" panose="02070309020205020404" pitchFamily="49" charset="0"/>
              <a:buChar char="o"/>
            </a:pPr>
            <a:endParaRPr kumimoji="0" lang="fr-FR" sz="16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Adobe Gothic Std B"/>
              <a:cs typeface="Arial" panose="020B0604020202020204" pitchFamily="34" charset="0"/>
            </a:endParaRPr>
          </a:p>
          <a:p>
            <a:pPr marL="457200" lvl="3" algn="just"/>
            <a:r>
              <a:rPr kumimoji="0" lang="fr-FR" sz="1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Calibri"/>
                <a:cs typeface="Times New Roman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579167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 8">
            <a:extLst>
              <a:ext uri="{FF2B5EF4-FFF2-40B4-BE49-F238E27FC236}">
                <a16:creationId xmlns="" xmlns:a16="http://schemas.microsoft.com/office/drawing/2014/main" id="{00955B3A-138A-4FC3-AD0D-6332159CC9AB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2055" b="817"/>
          <a:stretch/>
        </p:blipFill>
        <p:spPr>
          <a:xfrm>
            <a:off x="0" y="5477522"/>
            <a:ext cx="1951317" cy="1380478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-16042" y="0"/>
            <a:ext cx="12216063" cy="1764632"/>
          </a:xfrm>
          <a:custGeom>
            <a:avLst/>
            <a:gdLst>
              <a:gd name="connsiteX0" fmla="*/ 0 w 12192000"/>
              <a:gd name="connsiteY0" fmla="*/ 0 h 1419726"/>
              <a:gd name="connsiteX1" fmla="*/ 12192000 w 12192000"/>
              <a:gd name="connsiteY1" fmla="*/ 0 h 1419726"/>
              <a:gd name="connsiteX2" fmla="*/ 12192000 w 12192000"/>
              <a:gd name="connsiteY2" fmla="*/ 1419726 h 1419726"/>
              <a:gd name="connsiteX3" fmla="*/ 0 w 12192000"/>
              <a:gd name="connsiteY3" fmla="*/ 1419726 h 1419726"/>
              <a:gd name="connsiteX4" fmla="*/ 0 w 12192000"/>
              <a:gd name="connsiteY4" fmla="*/ 0 h 1419726"/>
              <a:gd name="connsiteX0" fmla="*/ 0 w 12200021"/>
              <a:gd name="connsiteY0" fmla="*/ 0 h 1419726"/>
              <a:gd name="connsiteX1" fmla="*/ 12192000 w 12200021"/>
              <a:gd name="connsiteY1" fmla="*/ 0 h 1419726"/>
              <a:gd name="connsiteX2" fmla="*/ 12200021 w 12200021"/>
              <a:gd name="connsiteY2" fmla="*/ 593558 h 1419726"/>
              <a:gd name="connsiteX3" fmla="*/ 0 w 12200021"/>
              <a:gd name="connsiteY3" fmla="*/ 1419726 h 1419726"/>
              <a:gd name="connsiteX4" fmla="*/ 0 w 12200021"/>
              <a:gd name="connsiteY4" fmla="*/ 0 h 1419726"/>
              <a:gd name="connsiteX0" fmla="*/ 0 w 12200021"/>
              <a:gd name="connsiteY0" fmla="*/ 0 h 1419726"/>
              <a:gd name="connsiteX1" fmla="*/ 12192000 w 12200021"/>
              <a:gd name="connsiteY1" fmla="*/ 0 h 1419726"/>
              <a:gd name="connsiteX2" fmla="*/ 12200021 w 12200021"/>
              <a:gd name="connsiteY2" fmla="*/ 593558 h 1419726"/>
              <a:gd name="connsiteX3" fmla="*/ 0 w 12200021"/>
              <a:gd name="connsiteY3" fmla="*/ 1419726 h 1419726"/>
              <a:gd name="connsiteX4" fmla="*/ 0 w 12200021"/>
              <a:gd name="connsiteY4" fmla="*/ 0 h 1419726"/>
              <a:gd name="connsiteX0" fmla="*/ 16042 w 12216063"/>
              <a:gd name="connsiteY0" fmla="*/ 0 h 1764632"/>
              <a:gd name="connsiteX1" fmla="*/ 12208042 w 12216063"/>
              <a:gd name="connsiteY1" fmla="*/ 0 h 1764632"/>
              <a:gd name="connsiteX2" fmla="*/ 12216063 w 12216063"/>
              <a:gd name="connsiteY2" fmla="*/ 593558 h 1764632"/>
              <a:gd name="connsiteX3" fmla="*/ 0 w 12216063"/>
              <a:gd name="connsiteY3" fmla="*/ 1764632 h 1764632"/>
              <a:gd name="connsiteX4" fmla="*/ 16042 w 12216063"/>
              <a:gd name="connsiteY4" fmla="*/ 0 h 1764632"/>
              <a:gd name="connsiteX0" fmla="*/ 16042 w 12216063"/>
              <a:gd name="connsiteY0" fmla="*/ 0 h 1764632"/>
              <a:gd name="connsiteX1" fmla="*/ 12208042 w 12216063"/>
              <a:gd name="connsiteY1" fmla="*/ 0 h 1764632"/>
              <a:gd name="connsiteX2" fmla="*/ 12216063 w 12216063"/>
              <a:gd name="connsiteY2" fmla="*/ 858253 h 1764632"/>
              <a:gd name="connsiteX3" fmla="*/ 0 w 12216063"/>
              <a:gd name="connsiteY3" fmla="*/ 1764632 h 1764632"/>
              <a:gd name="connsiteX4" fmla="*/ 16042 w 12216063"/>
              <a:gd name="connsiteY4" fmla="*/ 0 h 17646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216063" h="1764632">
                <a:moveTo>
                  <a:pt x="16042" y="0"/>
                </a:moveTo>
                <a:lnTo>
                  <a:pt x="12208042" y="0"/>
                </a:lnTo>
                <a:cubicBezTo>
                  <a:pt x="12210716" y="286084"/>
                  <a:pt x="12213389" y="572169"/>
                  <a:pt x="12216063" y="858253"/>
                </a:cubicBezTo>
                <a:lnTo>
                  <a:pt x="0" y="1764632"/>
                </a:lnTo>
                <a:lnTo>
                  <a:pt x="16042" y="0"/>
                </a:lnTo>
                <a:close/>
              </a:path>
            </a:pathLst>
          </a:custGeom>
          <a:solidFill>
            <a:srgbClr val="4BAA4E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026" name="Picture 2" descr="74 contamine sarzin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29878" y="332038"/>
            <a:ext cx="676275" cy="89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ZoneTexte 5"/>
          <p:cNvSpPr txBox="1"/>
          <p:nvPr/>
        </p:nvSpPr>
        <p:spPr>
          <a:xfrm>
            <a:off x="2107130" y="488912"/>
            <a:ext cx="42351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 smtClean="0">
                <a:solidFill>
                  <a:schemeClr val="bg1"/>
                </a:solidFill>
                <a:latin typeface="Arial" panose="020B0604020202020204" pitchFamily="34" charset="0"/>
                <a:ea typeface="Adobe Gothic Std B" panose="020B0800000000000000" pitchFamily="34" charset="-128"/>
                <a:cs typeface="Arial" panose="020B0604020202020204" pitchFamily="34" charset="0"/>
              </a:rPr>
              <a:t>Environnement</a:t>
            </a:r>
            <a:endParaRPr lang="fr-FR" sz="3200" b="1" dirty="0">
              <a:solidFill>
                <a:schemeClr val="bg1"/>
              </a:solidFill>
              <a:latin typeface="Arial" panose="020B0604020202020204" pitchFamily="34" charset="0"/>
              <a:ea typeface="Adobe Gothic Std B" panose="020B0800000000000000" pitchFamily="34" charset="-128"/>
              <a:cs typeface="Arial" panose="020B0604020202020204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3C380B7C-B3A0-4805-A702-07B4ED6FDA30}"/>
              </a:ext>
            </a:extLst>
          </p:cNvPr>
          <p:cNvSpPr/>
          <p:nvPr/>
        </p:nvSpPr>
        <p:spPr>
          <a:xfrm>
            <a:off x="1284205" y="2095091"/>
            <a:ext cx="961556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endParaRPr lang="fr-CH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fr-CH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00150" lvl="2" indent="-285750">
              <a:buFont typeface="Arial" panose="020B0604020202020204" pitchFamily="34" charset="0"/>
              <a:buChar char="•"/>
            </a:pPr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2909888" y="5931553"/>
            <a:ext cx="79074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/>
            <a:r>
              <a:rPr lang="fr-FR" sz="3200">
                <a:solidFill>
                  <a:srgbClr val="4BAA4E"/>
                </a:solidFill>
                <a:latin typeface="Adobe Gothic Std B" panose="020B0800000000000000" pitchFamily="34" charset="-128"/>
                <a:ea typeface="Adobe Gothic Std B"/>
              </a:rPr>
              <a:t>Initiatives vertes</a:t>
            </a:r>
            <a:endParaRPr lang="fr-FR" sz="3200" kern="0" dirty="0">
              <a:solidFill>
                <a:sysClr val="windowText" lastClr="000000"/>
              </a:solidFill>
              <a:latin typeface="Arial" panose="020B0604020202020204" pitchFamily="34" charset="0"/>
              <a:ea typeface="Adobe Gothic Std B"/>
              <a:cs typeface="Arial" panose="020B0604020202020204" pitchFamily="34" charset="0"/>
            </a:endParaRPr>
          </a:p>
        </p:txBody>
      </p:sp>
      <p:sp>
        <p:nvSpPr>
          <p:cNvPr id="11" name="Organigramme : Alternative 10"/>
          <p:cNvSpPr/>
          <p:nvPr/>
        </p:nvSpPr>
        <p:spPr>
          <a:xfrm>
            <a:off x="1818409" y="1712677"/>
            <a:ext cx="9708720" cy="1469068"/>
          </a:xfrm>
          <a:prstGeom prst="flowChartAlternateProcess">
            <a:avLst/>
          </a:prstGeom>
          <a:gradFill rotWithShape="1">
            <a:gsLst>
              <a:gs pos="0">
                <a:schemeClr val="accent6">
                  <a:lumMod val="60000"/>
                  <a:lumOff val="40000"/>
                </a:schemeClr>
              </a:gs>
              <a:gs pos="47000">
                <a:schemeClr val="accent6"/>
              </a:gs>
              <a:gs pos="100000">
                <a:srgbClr val="8064A2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8064A2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endParaRPr lang="fr-FR" sz="1600" b="1" kern="0" dirty="0" smtClean="0">
              <a:solidFill>
                <a:sysClr val="windowText" lastClr="000000"/>
              </a:solidFill>
              <a:latin typeface="Arial"/>
              <a:ea typeface="Adobe Gothic Std B"/>
              <a:cs typeface="Times New Roman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endParaRPr lang="fr-FR" sz="1600" b="1" kern="0" dirty="0" smtClean="0">
              <a:solidFill>
                <a:sysClr val="windowText" lastClr="000000"/>
              </a:solidFill>
              <a:latin typeface="Arial"/>
              <a:ea typeface="Adobe Gothic Std B"/>
              <a:cs typeface="Times New Roman"/>
            </a:endParaRPr>
          </a:p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r-FR" sz="1600" b="1" kern="0" dirty="0" smtClean="0">
                <a:solidFill>
                  <a:sysClr val="windowText" lastClr="000000"/>
                </a:solidFill>
                <a:latin typeface="Arial"/>
                <a:ea typeface="Adobe Gothic Std B"/>
                <a:cs typeface="Times New Roman"/>
              </a:rPr>
              <a:t>Environnement, Urbanisme et Code Forestier</a:t>
            </a:r>
            <a:endParaRPr lang="fr-FR" sz="1600" b="1" kern="0" dirty="0">
              <a:solidFill>
                <a:sysClr val="windowText" lastClr="000000"/>
              </a:solidFill>
              <a:latin typeface="Arial"/>
              <a:ea typeface="Adobe Gothic Std B"/>
              <a:cs typeface="Times New Roman"/>
            </a:endParaRPr>
          </a:p>
          <a:p>
            <a:pPr marL="742950" lvl="1" indent="-285750" algn="just">
              <a:buFont typeface="Courier New" panose="02070309020205020404" pitchFamily="49" charset="0"/>
              <a:buChar char="o"/>
            </a:pPr>
            <a:r>
              <a:rPr lang="fr-FR" sz="1600" b="1" kern="0" dirty="0" smtClean="0">
                <a:solidFill>
                  <a:sysClr val="windowText" lastClr="000000"/>
                </a:solidFill>
                <a:latin typeface="Arial"/>
                <a:ea typeface="Adobe Gothic Std B"/>
                <a:cs typeface="Times New Roman"/>
              </a:rPr>
              <a:t>Nombreuses infractions constatées.</a:t>
            </a:r>
          </a:p>
          <a:p>
            <a:pPr marL="742950" lvl="1" indent="-285750" algn="just">
              <a:buFont typeface="Courier New" panose="02070309020205020404" pitchFamily="49" charset="0"/>
              <a:buChar char="o"/>
            </a:pPr>
            <a:r>
              <a:rPr lang="fr-FR" sz="1600" b="1" kern="0" dirty="0" smtClean="0">
                <a:solidFill>
                  <a:sysClr val="windowText" lastClr="000000"/>
                </a:solidFill>
                <a:latin typeface="Arial"/>
                <a:ea typeface="Adobe Gothic Std B"/>
                <a:cs typeface="Times New Roman"/>
              </a:rPr>
              <a:t>Procédures en cours et à venir auprès du Tribunal Judiciaire de Thonon, de la Préfecture, de la DREAL (Direction régionale Environnement Aménagement Logement) et  de la DDT (Direction Départementale des Territoires)</a:t>
            </a:r>
            <a:endParaRPr lang="fr-FR" sz="1600" b="1" kern="0" dirty="0">
              <a:solidFill>
                <a:sysClr val="windowText" lastClr="000000"/>
              </a:solidFill>
              <a:latin typeface="Arial"/>
              <a:ea typeface="Adobe Gothic Std B"/>
              <a:cs typeface="Times New Roman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endParaRPr lang="fr-FR" sz="1600" b="1" dirty="0" smtClean="0">
              <a:latin typeface="Arial"/>
              <a:ea typeface="Adobe Gothic Std B"/>
              <a:cs typeface="Times New Roman"/>
            </a:endParaRPr>
          </a:p>
          <a:p>
            <a:pPr marL="0" marR="0" lvl="0" indent="0" algn="ctr" defTabSz="91440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Calibri"/>
                <a:cs typeface="Times New Roman"/>
              </a:rPr>
              <a:t> </a:t>
            </a:r>
          </a:p>
        </p:txBody>
      </p:sp>
      <p:sp>
        <p:nvSpPr>
          <p:cNvPr id="15" name="Organigramme : Alternative 14"/>
          <p:cNvSpPr/>
          <p:nvPr/>
        </p:nvSpPr>
        <p:spPr>
          <a:xfrm>
            <a:off x="1877326" y="3309521"/>
            <a:ext cx="9708720" cy="1406723"/>
          </a:xfrm>
          <a:prstGeom prst="flowChartAlternateProcess">
            <a:avLst/>
          </a:prstGeom>
          <a:gradFill rotWithShape="1">
            <a:gsLst>
              <a:gs pos="0">
                <a:schemeClr val="accent6">
                  <a:lumMod val="60000"/>
                  <a:lumOff val="40000"/>
                </a:schemeClr>
              </a:gs>
              <a:gs pos="47000">
                <a:schemeClr val="accent6"/>
              </a:gs>
              <a:gs pos="100000">
                <a:srgbClr val="8064A2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8064A2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fr-FR" sz="1600" b="1" dirty="0" smtClean="0">
                <a:latin typeface="Arial"/>
                <a:ea typeface="Adobe Gothic Std B"/>
                <a:cs typeface="Times New Roman"/>
              </a:rPr>
              <a:t>.</a:t>
            </a:r>
          </a:p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r-FR" sz="1600" b="1" kern="0" dirty="0" smtClean="0">
                <a:solidFill>
                  <a:sysClr val="windowText" lastClr="000000"/>
                </a:solidFill>
                <a:latin typeface="Arial"/>
                <a:ea typeface="Adobe Gothic Std B"/>
                <a:cs typeface="Times New Roman"/>
              </a:rPr>
              <a:t>Rappels</a:t>
            </a:r>
            <a:endParaRPr kumimoji="0" lang="fr-FR" sz="1600" b="1" i="0" u="none" strike="noStrike" kern="0" cap="none" spc="0" normalizeH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/>
              <a:ea typeface="Adobe Gothic Std B"/>
              <a:cs typeface="Times New Roman"/>
            </a:endParaRPr>
          </a:p>
          <a:p>
            <a:pPr marL="914400" lvl="3" indent="-457200" algn="just">
              <a:buFont typeface="Courier New" panose="02070309020205020404" pitchFamily="49" charset="0"/>
              <a:buChar char="o"/>
            </a:pPr>
            <a:r>
              <a:rPr lang="fr-FR" sz="1600" b="1" kern="0" dirty="0" smtClean="0">
                <a:solidFill>
                  <a:sysClr val="windowText" lastClr="000000"/>
                </a:solidFill>
                <a:latin typeface="Arial"/>
                <a:ea typeface="Adobe Gothic Std B"/>
                <a:cs typeface="Times New Roman"/>
              </a:rPr>
              <a:t>Arrêté municipal interdisant de brûler des déchets.</a:t>
            </a:r>
          </a:p>
          <a:p>
            <a:pPr marL="914400" lvl="3" indent="-457200" algn="just">
              <a:buFont typeface="Courier New" panose="02070309020205020404" pitchFamily="49" charset="0"/>
              <a:buChar char="o"/>
            </a:pPr>
            <a:r>
              <a:rPr lang="fr-FR" sz="1600" b="1" kern="0" dirty="0" smtClean="0">
                <a:solidFill>
                  <a:sysClr val="windowText" lastClr="000000"/>
                </a:solidFill>
                <a:latin typeface="Arial"/>
                <a:ea typeface="Adobe Gothic Std B"/>
                <a:cs typeface="Times New Roman"/>
              </a:rPr>
              <a:t>C</a:t>
            </a:r>
            <a:r>
              <a:rPr lang="fr-FR" sz="1600" b="1" kern="0" baseline="0" noProof="0" dirty="0" err="1" smtClean="0">
                <a:solidFill>
                  <a:sysClr val="windowText" lastClr="000000"/>
                </a:solidFill>
                <a:latin typeface="Arial"/>
                <a:ea typeface="Adobe Gothic Std B"/>
                <a:cs typeface="Times New Roman"/>
              </a:rPr>
              <a:t>réneaux</a:t>
            </a:r>
            <a:r>
              <a:rPr lang="fr-FR" sz="1600" b="1" kern="0" noProof="0" dirty="0" smtClean="0">
                <a:solidFill>
                  <a:sysClr val="windowText" lastClr="000000"/>
                </a:solidFill>
                <a:latin typeface="Arial"/>
                <a:ea typeface="Adobe Gothic Std B"/>
                <a:cs typeface="Times New Roman"/>
              </a:rPr>
              <a:t>  horaires pour travaux générant du bruit et des nuisances:</a:t>
            </a:r>
          </a:p>
          <a:p>
            <a:pPr marL="457200" lvl="3" algn="just"/>
            <a:r>
              <a:rPr kumimoji="0" lang="fr-FR" sz="1600" b="1" i="0" u="none" strike="noStrike" kern="0" cap="none" spc="0" normalizeH="0" baseline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Adobe Gothic Std B"/>
                <a:cs typeface="Times New Roman"/>
              </a:rPr>
              <a:t> </a:t>
            </a:r>
            <a:r>
              <a:rPr kumimoji="0" lang="fr-FR" sz="1600" b="1" i="0" u="none" strike="noStrike" kern="0" cap="none" spc="0" normalizeH="0" baseline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Adobe Gothic Std B"/>
                <a:cs typeface="Times New Roman"/>
              </a:rPr>
              <a:t>       </a:t>
            </a:r>
            <a:r>
              <a:rPr lang="fr-FR" sz="1600" b="1" kern="0" dirty="0">
                <a:solidFill>
                  <a:sysClr val="windowText" lastClr="000000"/>
                </a:solidFill>
                <a:latin typeface="Arial"/>
                <a:ea typeface="Adobe Gothic Std B"/>
                <a:cs typeface="Times New Roman"/>
              </a:rPr>
              <a:t>Lundi au </a:t>
            </a:r>
            <a:r>
              <a:rPr lang="fr-FR" sz="1600" b="1" kern="0" dirty="0" smtClean="0">
                <a:solidFill>
                  <a:sysClr val="windowText" lastClr="000000"/>
                </a:solidFill>
                <a:latin typeface="Arial"/>
                <a:ea typeface="Adobe Gothic Std B"/>
                <a:cs typeface="Times New Roman"/>
              </a:rPr>
              <a:t>vendredi: </a:t>
            </a:r>
            <a:r>
              <a:rPr kumimoji="0" lang="fr-FR" sz="1600" b="1" i="0" u="none" strike="noStrike" kern="0" cap="none" spc="0" normalizeH="0" baseline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Adobe Gothic Std B"/>
                <a:cs typeface="Times New Roman"/>
              </a:rPr>
              <a:t>8h – 20h</a:t>
            </a:r>
            <a:endParaRPr lang="fr-FR" sz="1600" b="1" kern="0" noProof="0" dirty="0" smtClean="0">
              <a:solidFill>
                <a:sysClr val="windowText" lastClr="000000"/>
              </a:solidFill>
              <a:latin typeface="Arial"/>
              <a:ea typeface="Adobe Gothic Std B"/>
              <a:cs typeface="Times New Roman"/>
            </a:endParaRPr>
          </a:p>
          <a:p>
            <a:pPr marL="457200" lvl="3" algn="just"/>
            <a:r>
              <a:rPr lang="fr-FR" sz="1600" b="1" kern="0" dirty="0">
                <a:solidFill>
                  <a:sysClr val="windowText" lastClr="000000"/>
                </a:solidFill>
                <a:latin typeface="Arial"/>
                <a:ea typeface="Adobe Gothic Std B"/>
                <a:cs typeface="Times New Roman"/>
              </a:rPr>
              <a:t> </a:t>
            </a:r>
            <a:r>
              <a:rPr lang="fr-FR" sz="1600" b="1" kern="0" dirty="0" smtClean="0">
                <a:solidFill>
                  <a:sysClr val="windowText" lastClr="000000"/>
                </a:solidFill>
                <a:latin typeface="Arial"/>
                <a:ea typeface="Adobe Gothic Std B"/>
                <a:cs typeface="Times New Roman"/>
              </a:rPr>
              <a:t>       Samedi : 9 </a:t>
            </a:r>
            <a:r>
              <a:rPr lang="fr-FR" sz="1600" b="1" kern="0" dirty="0">
                <a:solidFill>
                  <a:sysClr val="windowText" lastClr="000000"/>
                </a:solidFill>
                <a:latin typeface="Arial"/>
                <a:ea typeface="Adobe Gothic Std B"/>
                <a:cs typeface="Times New Roman"/>
              </a:rPr>
              <a:t>h – 12 h et 14h 30 – 19h </a:t>
            </a:r>
            <a:endParaRPr lang="fr-FR" sz="1600" b="1" kern="0" noProof="0" dirty="0" smtClean="0">
              <a:solidFill>
                <a:sysClr val="windowText" lastClr="000000"/>
              </a:solidFill>
              <a:latin typeface="Arial"/>
              <a:ea typeface="Adobe Gothic Std B"/>
              <a:cs typeface="Times New Roman"/>
            </a:endParaRPr>
          </a:p>
          <a:p>
            <a:pPr marL="457200" lvl="3" algn="just"/>
            <a:endParaRPr kumimoji="0" lang="fr-FR" sz="16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Adobe Gothic Std B"/>
              <a:cs typeface="Arial" panose="020B0604020202020204" pitchFamily="34" charset="0"/>
            </a:endParaRPr>
          </a:p>
          <a:p>
            <a:pPr marL="457200" lvl="3" algn="just"/>
            <a:r>
              <a:rPr kumimoji="0" lang="fr-FR" sz="1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Calibri"/>
                <a:cs typeface="Times New Roman"/>
              </a:rPr>
              <a:t> </a:t>
            </a:r>
          </a:p>
        </p:txBody>
      </p:sp>
      <p:sp>
        <p:nvSpPr>
          <p:cNvPr id="16" name="Organigramme : Alternative 15"/>
          <p:cNvSpPr/>
          <p:nvPr/>
        </p:nvSpPr>
        <p:spPr>
          <a:xfrm>
            <a:off x="1877326" y="4799372"/>
            <a:ext cx="9784990" cy="1102664"/>
          </a:xfrm>
          <a:prstGeom prst="flowChartAlternateProcess">
            <a:avLst/>
          </a:prstGeom>
          <a:gradFill rotWithShape="1">
            <a:gsLst>
              <a:gs pos="0">
                <a:schemeClr val="accent6">
                  <a:lumMod val="60000"/>
                  <a:lumOff val="40000"/>
                </a:schemeClr>
              </a:gs>
              <a:gs pos="47000">
                <a:schemeClr val="accent6"/>
              </a:gs>
              <a:gs pos="100000">
                <a:srgbClr val="8064A2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8064A2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50000"/>
              </a:lnSpc>
              <a:spcAft>
                <a:spcPts val="0"/>
              </a:spcAft>
            </a:pPr>
            <a:endParaRPr lang="fr-FR" sz="1600" b="1" dirty="0" smtClean="0">
              <a:latin typeface="Arial"/>
              <a:ea typeface="Adobe Gothic Std B"/>
              <a:cs typeface="Times New Roman"/>
            </a:endParaRPr>
          </a:p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r-FR" sz="1600" b="1" dirty="0" smtClean="0">
                <a:latin typeface="Arial"/>
                <a:ea typeface="Adobe Gothic Std B"/>
                <a:cs typeface="Times New Roman"/>
              </a:rPr>
              <a:t>Eclairage</a:t>
            </a:r>
          </a:p>
          <a:p>
            <a:pPr marL="742950" lvl="1" indent="-285750" algn="just">
              <a:buFont typeface="Courier New" panose="02070309020205020404" pitchFamily="49" charset="0"/>
              <a:buChar char="o"/>
            </a:pPr>
            <a:r>
              <a:rPr lang="fr-FR" sz="1600" b="1" dirty="0" smtClean="0">
                <a:latin typeface="Arial"/>
                <a:ea typeface="Adobe Gothic Std B"/>
                <a:cs typeface="Times New Roman"/>
              </a:rPr>
              <a:t>Coupure de l’éclairage public envisagée de 23h à 5h du matin (devis en cours).</a:t>
            </a:r>
          </a:p>
          <a:p>
            <a:pPr marL="742950" lvl="1" indent="-285750" algn="just">
              <a:buFont typeface="Courier New" panose="02070309020205020404" pitchFamily="49" charset="0"/>
              <a:buChar char="o"/>
            </a:pPr>
            <a:r>
              <a:rPr lang="fr-FR" sz="1600" b="1" kern="0" dirty="0" smtClean="0">
                <a:solidFill>
                  <a:sysClr val="windowText" lastClr="000000"/>
                </a:solidFill>
                <a:latin typeface="Arial"/>
                <a:ea typeface="Adobe Gothic Std B"/>
                <a:cs typeface="Times New Roman"/>
              </a:rPr>
              <a:t>Démarche à la fois économique (30% d’économies) et écologique (pollinisation).</a:t>
            </a:r>
            <a:endParaRPr kumimoji="0" lang="fr-FR" sz="16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marL="0" marR="0" lvl="0" indent="0" algn="ctr" defTabSz="91440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endParaRPr lang="fr-FR" sz="1600" kern="0" dirty="0">
              <a:solidFill>
                <a:sysClr val="windowText" lastClr="000000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marL="0" marR="0" lvl="0" indent="0" algn="ctr" defTabSz="91440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Calibri"/>
                <a:cs typeface="Times New Roman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179776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 8">
            <a:extLst>
              <a:ext uri="{FF2B5EF4-FFF2-40B4-BE49-F238E27FC236}">
                <a16:creationId xmlns="" xmlns:a16="http://schemas.microsoft.com/office/drawing/2014/main" id="{00955B3A-138A-4FC3-AD0D-6332159CC9AB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2055" b="817"/>
          <a:stretch/>
        </p:blipFill>
        <p:spPr>
          <a:xfrm>
            <a:off x="0" y="5477522"/>
            <a:ext cx="1951317" cy="1380478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-16042" y="0"/>
            <a:ext cx="12216063" cy="1764632"/>
          </a:xfrm>
          <a:custGeom>
            <a:avLst/>
            <a:gdLst>
              <a:gd name="connsiteX0" fmla="*/ 0 w 12192000"/>
              <a:gd name="connsiteY0" fmla="*/ 0 h 1419726"/>
              <a:gd name="connsiteX1" fmla="*/ 12192000 w 12192000"/>
              <a:gd name="connsiteY1" fmla="*/ 0 h 1419726"/>
              <a:gd name="connsiteX2" fmla="*/ 12192000 w 12192000"/>
              <a:gd name="connsiteY2" fmla="*/ 1419726 h 1419726"/>
              <a:gd name="connsiteX3" fmla="*/ 0 w 12192000"/>
              <a:gd name="connsiteY3" fmla="*/ 1419726 h 1419726"/>
              <a:gd name="connsiteX4" fmla="*/ 0 w 12192000"/>
              <a:gd name="connsiteY4" fmla="*/ 0 h 1419726"/>
              <a:gd name="connsiteX0" fmla="*/ 0 w 12200021"/>
              <a:gd name="connsiteY0" fmla="*/ 0 h 1419726"/>
              <a:gd name="connsiteX1" fmla="*/ 12192000 w 12200021"/>
              <a:gd name="connsiteY1" fmla="*/ 0 h 1419726"/>
              <a:gd name="connsiteX2" fmla="*/ 12200021 w 12200021"/>
              <a:gd name="connsiteY2" fmla="*/ 593558 h 1419726"/>
              <a:gd name="connsiteX3" fmla="*/ 0 w 12200021"/>
              <a:gd name="connsiteY3" fmla="*/ 1419726 h 1419726"/>
              <a:gd name="connsiteX4" fmla="*/ 0 w 12200021"/>
              <a:gd name="connsiteY4" fmla="*/ 0 h 1419726"/>
              <a:gd name="connsiteX0" fmla="*/ 0 w 12200021"/>
              <a:gd name="connsiteY0" fmla="*/ 0 h 1419726"/>
              <a:gd name="connsiteX1" fmla="*/ 12192000 w 12200021"/>
              <a:gd name="connsiteY1" fmla="*/ 0 h 1419726"/>
              <a:gd name="connsiteX2" fmla="*/ 12200021 w 12200021"/>
              <a:gd name="connsiteY2" fmla="*/ 593558 h 1419726"/>
              <a:gd name="connsiteX3" fmla="*/ 0 w 12200021"/>
              <a:gd name="connsiteY3" fmla="*/ 1419726 h 1419726"/>
              <a:gd name="connsiteX4" fmla="*/ 0 w 12200021"/>
              <a:gd name="connsiteY4" fmla="*/ 0 h 1419726"/>
              <a:gd name="connsiteX0" fmla="*/ 16042 w 12216063"/>
              <a:gd name="connsiteY0" fmla="*/ 0 h 1764632"/>
              <a:gd name="connsiteX1" fmla="*/ 12208042 w 12216063"/>
              <a:gd name="connsiteY1" fmla="*/ 0 h 1764632"/>
              <a:gd name="connsiteX2" fmla="*/ 12216063 w 12216063"/>
              <a:gd name="connsiteY2" fmla="*/ 593558 h 1764632"/>
              <a:gd name="connsiteX3" fmla="*/ 0 w 12216063"/>
              <a:gd name="connsiteY3" fmla="*/ 1764632 h 1764632"/>
              <a:gd name="connsiteX4" fmla="*/ 16042 w 12216063"/>
              <a:gd name="connsiteY4" fmla="*/ 0 h 1764632"/>
              <a:gd name="connsiteX0" fmla="*/ 16042 w 12216063"/>
              <a:gd name="connsiteY0" fmla="*/ 0 h 1764632"/>
              <a:gd name="connsiteX1" fmla="*/ 12208042 w 12216063"/>
              <a:gd name="connsiteY1" fmla="*/ 0 h 1764632"/>
              <a:gd name="connsiteX2" fmla="*/ 12216063 w 12216063"/>
              <a:gd name="connsiteY2" fmla="*/ 858253 h 1764632"/>
              <a:gd name="connsiteX3" fmla="*/ 0 w 12216063"/>
              <a:gd name="connsiteY3" fmla="*/ 1764632 h 1764632"/>
              <a:gd name="connsiteX4" fmla="*/ 16042 w 12216063"/>
              <a:gd name="connsiteY4" fmla="*/ 0 h 17646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216063" h="1764632">
                <a:moveTo>
                  <a:pt x="16042" y="0"/>
                </a:moveTo>
                <a:lnTo>
                  <a:pt x="12208042" y="0"/>
                </a:lnTo>
                <a:cubicBezTo>
                  <a:pt x="12210716" y="286084"/>
                  <a:pt x="12213389" y="572169"/>
                  <a:pt x="12216063" y="858253"/>
                </a:cubicBezTo>
                <a:lnTo>
                  <a:pt x="0" y="1764632"/>
                </a:lnTo>
                <a:lnTo>
                  <a:pt x="16042" y="0"/>
                </a:lnTo>
                <a:close/>
              </a:path>
            </a:pathLst>
          </a:custGeom>
          <a:solidFill>
            <a:srgbClr val="4BAA4E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026" name="Picture 2" descr="74 contamine sarzin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29878" y="332038"/>
            <a:ext cx="676275" cy="89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ZoneTexte 5"/>
          <p:cNvSpPr txBox="1"/>
          <p:nvPr/>
        </p:nvSpPr>
        <p:spPr>
          <a:xfrm>
            <a:off x="2107130" y="488912"/>
            <a:ext cx="42351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 smtClean="0">
                <a:solidFill>
                  <a:schemeClr val="bg1"/>
                </a:solidFill>
                <a:latin typeface="Arial" panose="020B0604020202020204" pitchFamily="34" charset="0"/>
                <a:ea typeface="Adobe Gothic Std B" panose="020B0800000000000000" pitchFamily="34" charset="-128"/>
                <a:cs typeface="Arial" panose="020B0604020202020204" pitchFamily="34" charset="0"/>
              </a:rPr>
              <a:t>Terrasses de Sarzin</a:t>
            </a:r>
            <a:endParaRPr lang="fr-FR" sz="3200" b="1" dirty="0">
              <a:solidFill>
                <a:schemeClr val="bg1"/>
              </a:solidFill>
              <a:latin typeface="Arial" panose="020B0604020202020204" pitchFamily="34" charset="0"/>
              <a:ea typeface="Adobe Gothic Std B" panose="020B0800000000000000" pitchFamily="34" charset="-128"/>
              <a:cs typeface="Arial" panose="020B0604020202020204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3C380B7C-B3A0-4805-A702-07B4ED6FDA30}"/>
              </a:ext>
            </a:extLst>
          </p:cNvPr>
          <p:cNvSpPr/>
          <p:nvPr/>
        </p:nvSpPr>
        <p:spPr>
          <a:xfrm>
            <a:off x="1284205" y="2095091"/>
            <a:ext cx="961556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endParaRPr lang="fr-CH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fr-CH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00150" lvl="2" indent="-285750">
              <a:buFont typeface="Arial" panose="020B0604020202020204" pitchFamily="34" charset="0"/>
              <a:buChar char="•"/>
            </a:pPr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2891680" y="6055987"/>
            <a:ext cx="79074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/>
            <a:r>
              <a:rPr lang="fr-FR" sz="3200" dirty="0" smtClean="0">
                <a:solidFill>
                  <a:srgbClr val="4BAA4E"/>
                </a:solidFill>
                <a:latin typeface="Adobe Gothic Std B" panose="020B0800000000000000" pitchFamily="34" charset="-128"/>
                <a:ea typeface="Adobe Gothic Std B"/>
              </a:rPr>
              <a:t>Points particuliers</a:t>
            </a:r>
            <a:endParaRPr lang="fr-FR" sz="3200" kern="0" dirty="0">
              <a:solidFill>
                <a:sysClr val="windowText" lastClr="000000"/>
              </a:solidFill>
              <a:latin typeface="Arial" panose="020B0604020202020204" pitchFamily="34" charset="0"/>
              <a:ea typeface="Adobe Gothic Std B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284205" y="1750080"/>
            <a:ext cx="8114097" cy="44319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000"/>
              </a:spcAft>
            </a:pPr>
            <a:r>
              <a:rPr lang="fr-FR" sz="1600" b="1" dirty="0">
                <a:solidFill>
                  <a:srgbClr val="303030"/>
                </a:solidFill>
                <a:latin typeface="Arial" panose="020B0604020202020204" pitchFamily="34" charset="0"/>
                <a:ea typeface="Adobe Gothic Std B" panose="020B0800000000000000" pitchFamily="34" charset="-128"/>
                <a:cs typeface="Arial" panose="020B0604020202020204" pitchFamily="34" charset="0"/>
              </a:rPr>
              <a:t>C</a:t>
            </a:r>
            <a:r>
              <a:rPr lang="fr-FR" sz="1600" b="1" dirty="0" smtClean="0">
                <a:solidFill>
                  <a:srgbClr val="303030"/>
                </a:solidFill>
                <a:latin typeface="Arial" panose="020B0604020202020204" pitchFamily="34" charset="0"/>
                <a:ea typeface="Adobe Gothic Std B" panose="020B0800000000000000" pitchFamily="34" charset="-128"/>
                <a:cs typeface="Arial" panose="020B0604020202020204" pitchFamily="34" charset="0"/>
              </a:rPr>
              <a:t>ompromis </a:t>
            </a:r>
            <a:r>
              <a:rPr lang="fr-FR" sz="1600" b="1" dirty="0">
                <a:solidFill>
                  <a:srgbClr val="303030"/>
                </a:solidFill>
                <a:latin typeface="Arial" panose="020B0604020202020204" pitchFamily="34" charset="0"/>
                <a:ea typeface="Adobe Gothic Std B" panose="020B0800000000000000" pitchFamily="34" charset="-128"/>
                <a:cs typeface="Arial" panose="020B0604020202020204" pitchFamily="34" charset="0"/>
              </a:rPr>
              <a:t>de vente signé avec les </a:t>
            </a:r>
            <a:r>
              <a:rPr lang="fr-FR" sz="1600" b="1" dirty="0" smtClean="0">
                <a:solidFill>
                  <a:srgbClr val="303030"/>
                </a:solidFill>
                <a:latin typeface="Arial" panose="020B0604020202020204" pitchFamily="34" charset="0"/>
                <a:ea typeface="Adobe Gothic Std B" panose="020B0800000000000000" pitchFamily="34" charset="-128"/>
                <a:cs typeface="Arial" panose="020B0604020202020204" pitchFamily="34" charset="0"/>
              </a:rPr>
              <a:t>vendeurs :                                                         la </a:t>
            </a:r>
            <a:r>
              <a:rPr lang="fr-FR" sz="1600" b="1" dirty="0">
                <a:solidFill>
                  <a:srgbClr val="303030"/>
                </a:solidFill>
                <a:latin typeface="Arial" panose="020B0604020202020204" pitchFamily="34" charset="0"/>
                <a:ea typeface="Adobe Gothic Std B" panose="020B0800000000000000" pitchFamily="34" charset="-128"/>
                <a:cs typeface="Arial" panose="020B0604020202020204" pitchFamily="34" charset="0"/>
              </a:rPr>
              <a:t>commune </a:t>
            </a:r>
            <a:r>
              <a:rPr lang="fr-FR" sz="1600" b="1" dirty="0" smtClean="0">
                <a:solidFill>
                  <a:srgbClr val="303030"/>
                </a:solidFill>
                <a:latin typeface="Arial" panose="020B0604020202020204" pitchFamily="34" charset="0"/>
                <a:ea typeface="Adobe Gothic Std B" panose="020B0800000000000000" pitchFamily="34" charset="-128"/>
                <a:cs typeface="Arial" panose="020B0604020202020204" pitchFamily="34" charset="0"/>
              </a:rPr>
              <a:t>devait </a:t>
            </a:r>
            <a:r>
              <a:rPr lang="fr-FR" sz="1600" b="1" dirty="0">
                <a:solidFill>
                  <a:srgbClr val="303030"/>
                </a:solidFill>
                <a:latin typeface="Arial" panose="020B0604020202020204" pitchFamily="34" charset="0"/>
                <a:ea typeface="Adobe Gothic Std B" panose="020B0800000000000000" pitchFamily="34" charset="-128"/>
                <a:cs typeface="Arial" panose="020B0604020202020204" pitchFamily="34" charset="0"/>
              </a:rPr>
              <a:t>régler la somme de 270 </a:t>
            </a:r>
            <a:r>
              <a:rPr lang="fr-FR" sz="1600" b="1" dirty="0" smtClean="0">
                <a:solidFill>
                  <a:srgbClr val="303030"/>
                </a:solidFill>
                <a:latin typeface="Arial" panose="020B0604020202020204" pitchFamily="34" charset="0"/>
                <a:ea typeface="Adobe Gothic Std B" panose="020B0800000000000000" pitchFamily="34" charset="-128"/>
                <a:cs typeface="Arial" panose="020B0604020202020204" pitchFamily="34" charset="0"/>
              </a:rPr>
              <a:t>000</a:t>
            </a:r>
            <a:r>
              <a:rPr lang="fr-FR" sz="1600" b="1" dirty="0" smtClean="0">
                <a:solidFill>
                  <a:srgbClr val="000000"/>
                </a:solidFill>
                <a:latin typeface="Arial" panose="020B0604020202020204" pitchFamily="34" charset="0"/>
                <a:ea typeface="Adobe Gothic Std B" panose="020B0800000000000000" pitchFamily="34" charset="-128"/>
                <a:cs typeface="Arial" panose="020B0604020202020204" pitchFamily="34" charset="0"/>
              </a:rPr>
              <a:t> </a:t>
            </a:r>
            <a:r>
              <a:rPr lang="fr-FR" sz="1600" b="1" dirty="0">
                <a:solidFill>
                  <a:srgbClr val="000000"/>
                </a:solidFill>
                <a:latin typeface="Arial" panose="020B0604020202020204" pitchFamily="34" charset="0"/>
                <a:ea typeface="Adobe Gothic Std B" panose="020B0800000000000000" pitchFamily="34" charset="-128"/>
                <a:cs typeface="Arial" panose="020B0604020202020204" pitchFamily="34" charset="0"/>
              </a:rPr>
              <a:t>€ avant le 31 décembre 2019.  </a:t>
            </a:r>
            <a:r>
              <a:rPr lang="fr-FR" sz="1600" b="1" dirty="0" smtClean="0">
                <a:solidFill>
                  <a:srgbClr val="000000"/>
                </a:solidFill>
                <a:latin typeface="Arial" panose="020B0604020202020204" pitchFamily="34" charset="0"/>
                <a:ea typeface="Adobe Gothic Std B" panose="020B0800000000000000" pitchFamily="34" charset="-128"/>
                <a:cs typeface="Arial" panose="020B0604020202020204" pitchFamily="34" charset="0"/>
              </a:rPr>
              <a:t>  Elle </a:t>
            </a:r>
            <a:r>
              <a:rPr lang="fr-FR" sz="1600" b="1" dirty="0">
                <a:solidFill>
                  <a:srgbClr val="000000"/>
                </a:solidFill>
                <a:latin typeface="Arial" panose="020B0604020202020204" pitchFamily="34" charset="0"/>
                <a:ea typeface="Adobe Gothic Std B" panose="020B0800000000000000" pitchFamily="34" charset="-128"/>
                <a:cs typeface="Arial" panose="020B0604020202020204" pitchFamily="34" charset="0"/>
              </a:rPr>
              <a:t>ne l’a pas fait </a:t>
            </a:r>
            <a:endParaRPr lang="fr-FR" sz="1600" dirty="0">
              <a:latin typeface="Arial" panose="020B0604020202020204" pitchFamily="34" charset="0"/>
              <a:ea typeface="Adobe Gothic Std B" panose="020B0800000000000000" pitchFamily="34" charset="-128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sz="1600" b="1" dirty="0">
                <a:solidFill>
                  <a:srgbClr val="000000"/>
                </a:solidFill>
                <a:latin typeface="Arial" panose="020B0604020202020204" pitchFamily="34" charset="0"/>
                <a:ea typeface="Adobe Gothic Std B" panose="020B0800000000000000" pitchFamily="34" charset="-128"/>
                <a:cs typeface="Arial" panose="020B0604020202020204" pitchFamily="34" charset="0"/>
              </a:rPr>
              <a:t>Un seul lot vendu mais le produit de sa vente n’a  été ni  conservé ni versé aux vendeurs.</a:t>
            </a:r>
            <a:endParaRPr lang="fr-FR" sz="1600" dirty="0">
              <a:latin typeface="Arial" panose="020B0604020202020204" pitchFamily="34" charset="0"/>
              <a:ea typeface="Adobe Gothic Std B" panose="020B0800000000000000" pitchFamily="34" charset="-128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sz="1600" b="1" dirty="0" smtClean="0">
                <a:solidFill>
                  <a:srgbClr val="000000"/>
                </a:solidFill>
                <a:latin typeface="Arial" panose="020B0604020202020204" pitchFamily="34" charset="0"/>
                <a:ea typeface="Adobe Gothic Std B" panose="020B0800000000000000" pitchFamily="34" charset="-128"/>
                <a:cs typeface="Arial" panose="020B0604020202020204" pitchFamily="34" charset="0"/>
              </a:rPr>
              <a:t>Emprunt </a:t>
            </a:r>
            <a:r>
              <a:rPr lang="fr-FR" sz="1600" b="1" dirty="0">
                <a:solidFill>
                  <a:srgbClr val="000000"/>
                </a:solidFill>
                <a:latin typeface="Arial" panose="020B0604020202020204" pitchFamily="34" charset="0"/>
                <a:ea typeface="Adobe Gothic Std B" panose="020B0800000000000000" pitchFamily="34" charset="-128"/>
                <a:cs typeface="Arial" panose="020B0604020202020204" pitchFamily="34" charset="0"/>
              </a:rPr>
              <a:t>de 70 000 €  </a:t>
            </a:r>
            <a:r>
              <a:rPr lang="fr-FR" sz="1600" b="1" dirty="0" smtClean="0">
                <a:solidFill>
                  <a:srgbClr val="000000"/>
                </a:solidFill>
                <a:latin typeface="Arial" panose="020B0604020202020204" pitchFamily="34" charset="0"/>
                <a:ea typeface="Adobe Gothic Std B" panose="020B0800000000000000" pitchFamily="34" charset="-128"/>
                <a:cs typeface="Arial" panose="020B0604020202020204" pitchFamily="34" charset="0"/>
              </a:rPr>
              <a:t>à rembourser </a:t>
            </a:r>
            <a:r>
              <a:rPr lang="fr-FR" sz="1600" b="1" dirty="0">
                <a:solidFill>
                  <a:srgbClr val="000000"/>
                </a:solidFill>
                <a:latin typeface="Arial" panose="020B0604020202020204" pitchFamily="34" charset="0"/>
                <a:ea typeface="Adobe Gothic Std B" panose="020B0800000000000000" pitchFamily="34" charset="-128"/>
                <a:cs typeface="Arial" panose="020B0604020202020204" pitchFamily="34" charset="0"/>
              </a:rPr>
              <a:t>le 31 décembre 2021 </a:t>
            </a:r>
            <a:r>
              <a:rPr lang="fr-FR" sz="1600" b="1" dirty="0" smtClean="0">
                <a:solidFill>
                  <a:srgbClr val="000000"/>
                </a:solidFill>
                <a:latin typeface="Arial" panose="020B0604020202020204" pitchFamily="34" charset="0"/>
                <a:ea typeface="Adobe Gothic Std B" panose="020B0800000000000000" pitchFamily="34" charset="-128"/>
                <a:cs typeface="Arial" panose="020B0604020202020204" pitchFamily="34" charset="0"/>
              </a:rPr>
              <a:t>pour </a:t>
            </a:r>
            <a:r>
              <a:rPr lang="fr-FR" sz="1600" b="1" dirty="0">
                <a:solidFill>
                  <a:srgbClr val="000000"/>
                </a:solidFill>
                <a:latin typeface="Arial" panose="020B0604020202020204" pitchFamily="34" charset="0"/>
                <a:ea typeface="Adobe Gothic Std B" panose="020B0800000000000000" pitchFamily="34" charset="-128"/>
                <a:cs typeface="Arial" panose="020B0604020202020204" pitchFamily="34" charset="0"/>
              </a:rPr>
              <a:t>réaliser la viabilisation.</a:t>
            </a:r>
            <a:endParaRPr lang="fr-FR" sz="1600" dirty="0">
              <a:latin typeface="Arial" panose="020B0604020202020204" pitchFamily="34" charset="0"/>
              <a:ea typeface="Adobe Gothic Std B" panose="020B0800000000000000" pitchFamily="34" charset="-128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sz="1600" b="1" dirty="0" smtClean="0">
                <a:solidFill>
                  <a:srgbClr val="000000"/>
                </a:solidFill>
                <a:latin typeface="Arial" panose="020B0604020202020204" pitchFamily="34" charset="0"/>
                <a:ea typeface="Adobe Gothic Std B" panose="020B0800000000000000" pitchFamily="34" charset="-128"/>
                <a:cs typeface="Arial" panose="020B0604020202020204" pitchFamily="34" charset="0"/>
              </a:rPr>
              <a:t>Restent </a:t>
            </a:r>
            <a:r>
              <a:rPr lang="fr-FR" sz="1600" b="1" dirty="0">
                <a:solidFill>
                  <a:srgbClr val="000000"/>
                </a:solidFill>
                <a:latin typeface="Arial" panose="020B0604020202020204" pitchFamily="34" charset="0"/>
                <a:ea typeface="Adobe Gothic Std B" panose="020B0800000000000000" pitchFamily="34" charset="-128"/>
                <a:cs typeface="Arial" panose="020B0604020202020204" pitchFamily="34" charset="0"/>
              </a:rPr>
              <a:t>3 terrains à vendre  et </a:t>
            </a:r>
            <a:r>
              <a:rPr lang="fr-FR" sz="1600" b="1" dirty="0" smtClean="0">
                <a:solidFill>
                  <a:srgbClr val="000000"/>
                </a:solidFill>
                <a:latin typeface="Arial" panose="020B0604020202020204" pitchFamily="34" charset="0"/>
                <a:ea typeface="Adobe Gothic Std B" panose="020B0800000000000000" pitchFamily="34" charset="-128"/>
                <a:cs typeface="Arial" panose="020B0604020202020204" pitchFamily="34" charset="0"/>
              </a:rPr>
              <a:t>toujours </a:t>
            </a:r>
            <a:r>
              <a:rPr lang="fr-FR" sz="1600" b="1" dirty="0">
                <a:solidFill>
                  <a:srgbClr val="000000"/>
                </a:solidFill>
                <a:latin typeface="Arial" panose="020B0604020202020204" pitchFamily="34" charset="0"/>
                <a:ea typeface="Adobe Gothic Std B" panose="020B0800000000000000" pitchFamily="34" charset="-128"/>
                <a:cs typeface="Arial" panose="020B0604020202020204" pitchFamily="34" charset="0"/>
              </a:rPr>
              <a:t>270 000 € à rembourser.</a:t>
            </a:r>
            <a:endParaRPr lang="fr-FR" sz="1600" dirty="0">
              <a:latin typeface="Arial" panose="020B0604020202020204" pitchFamily="34" charset="0"/>
              <a:ea typeface="Adobe Gothic Std B" panose="020B0800000000000000" pitchFamily="34" charset="-128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sz="1600" b="1" dirty="0">
                <a:solidFill>
                  <a:srgbClr val="000000"/>
                </a:solidFill>
                <a:latin typeface="Arial" panose="020B0604020202020204" pitchFamily="34" charset="0"/>
                <a:ea typeface="Adobe Gothic Std B" panose="020B0800000000000000" pitchFamily="34" charset="-128"/>
                <a:cs typeface="Arial" panose="020B0604020202020204" pitchFamily="34" charset="0"/>
              </a:rPr>
              <a:t>Le conseil a pris des délibérations baissant le prix </a:t>
            </a:r>
            <a:r>
              <a:rPr lang="fr-FR" sz="1600" b="1" dirty="0" smtClean="0">
                <a:solidFill>
                  <a:srgbClr val="000000"/>
                </a:solidFill>
                <a:latin typeface="Arial" panose="020B0604020202020204" pitchFamily="34" charset="0"/>
                <a:ea typeface="Adobe Gothic Std B" panose="020B0800000000000000" pitchFamily="34" charset="-128"/>
                <a:cs typeface="Arial" panose="020B0604020202020204" pitchFamily="34" charset="0"/>
              </a:rPr>
              <a:t>au </a:t>
            </a:r>
            <a:r>
              <a:rPr lang="fr-FR" sz="1600" b="1" dirty="0">
                <a:solidFill>
                  <a:srgbClr val="000000"/>
                </a:solidFill>
                <a:latin typeface="Arial" panose="020B0604020202020204" pitchFamily="34" charset="0"/>
                <a:ea typeface="Adobe Gothic Std B" panose="020B0800000000000000" pitchFamily="34" charset="-128"/>
                <a:cs typeface="Arial" panose="020B0604020202020204" pitchFamily="34" charset="0"/>
              </a:rPr>
              <a:t>m</a:t>
            </a:r>
            <a:r>
              <a:rPr lang="fr-FR" sz="1600" b="1" baseline="30000" dirty="0">
                <a:solidFill>
                  <a:srgbClr val="000000"/>
                </a:solidFill>
                <a:latin typeface="Arial" panose="020B0604020202020204" pitchFamily="34" charset="0"/>
                <a:ea typeface="Adobe Gothic Std B" panose="020B0800000000000000" pitchFamily="34" charset="-128"/>
                <a:cs typeface="Arial" panose="020B0604020202020204" pitchFamily="34" charset="0"/>
              </a:rPr>
              <a:t>2</a:t>
            </a:r>
            <a:r>
              <a:rPr lang="fr-FR" sz="1600" b="1" dirty="0">
                <a:solidFill>
                  <a:srgbClr val="000000"/>
                </a:solidFill>
                <a:latin typeface="Arial" panose="020B0604020202020204" pitchFamily="34" charset="0"/>
                <a:ea typeface="Adobe Gothic Std B" panose="020B0800000000000000" pitchFamily="34" charset="-128"/>
                <a:cs typeface="Arial" panose="020B0604020202020204" pitchFamily="34" charset="0"/>
              </a:rPr>
              <a:t> de ces terrains et a relancé l’information concernant la vente de ces terrains.</a:t>
            </a:r>
            <a:endParaRPr lang="fr-FR" sz="1600" dirty="0">
              <a:latin typeface="Arial" panose="020B0604020202020204" pitchFamily="34" charset="0"/>
              <a:ea typeface="Adobe Gothic Std B" panose="020B0800000000000000" pitchFamily="34" charset="-128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sz="1600" b="1" dirty="0">
                <a:solidFill>
                  <a:srgbClr val="000000"/>
                </a:solidFill>
                <a:latin typeface="Arial" panose="020B0604020202020204" pitchFamily="34" charset="0"/>
                <a:ea typeface="Adobe Gothic Std B" panose="020B0800000000000000" pitchFamily="34" charset="-128"/>
                <a:cs typeface="Arial" panose="020B0604020202020204" pitchFamily="34" charset="0"/>
              </a:rPr>
              <a:t>Nous espérons conclure la vente d’un </a:t>
            </a:r>
            <a:r>
              <a:rPr lang="fr-FR" sz="1600" b="1" dirty="0" smtClean="0">
                <a:solidFill>
                  <a:srgbClr val="000000"/>
                </a:solidFill>
                <a:latin typeface="Arial" panose="020B0604020202020204" pitchFamily="34" charset="0"/>
                <a:ea typeface="Adobe Gothic Std B" panose="020B0800000000000000" pitchFamily="34" charset="-128"/>
                <a:cs typeface="Arial" panose="020B0604020202020204" pitchFamily="34" charset="0"/>
              </a:rPr>
              <a:t>terrain, </a:t>
            </a:r>
            <a:r>
              <a:rPr lang="fr-FR" sz="1600" b="1" dirty="0">
                <a:solidFill>
                  <a:srgbClr val="000000"/>
                </a:solidFill>
                <a:latin typeface="Arial" panose="020B0604020202020204" pitchFamily="34" charset="0"/>
                <a:ea typeface="Adobe Gothic Std B" panose="020B0800000000000000" pitchFamily="34" charset="-128"/>
                <a:cs typeface="Arial" panose="020B0604020202020204" pitchFamily="34" charset="0"/>
              </a:rPr>
              <a:t>un compromis de vente sera bientôt signé.  </a:t>
            </a:r>
            <a:endParaRPr lang="fr-FR" sz="1600" dirty="0">
              <a:latin typeface="Arial" panose="020B0604020202020204" pitchFamily="34" charset="0"/>
              <a:ea typeface="Adobe Gothic Std B" panose="020B0800000000000000" pitchFamily="34" charset="-128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sz="1600" b="1" dirty="0">
                <a:solidFill>
                  <a:srgbClr val="000000"/>
                </a:solidFill>
                <a:latin typeface="Arial" panose="020B0604020202020204" pitchFamily="34" charset="0"/>
                <a:ea typeface="Adobe Gothic Std B" panose="020B0800000000000000" pitchFamily="34" charset="-128"/>
                <a:cs typeface="Arial" panose="020B0604020202020204" pitchFamily="34" charset="0"/>
              </a:rPr>
              <a:t>Nous remercions la compréhension et la patience des vendeurs.</a:t>
            </a:r>
            <a:endParaRPr lang="fr-FR" sz="1600" dirty="0">
              <a:effectLst/>
              <a:latin typeface="Arial" panose="020B0604020202020204" pitchFamily="34" charset="0"/>
              <a:ea typeface="Adobe Gothic Std B" panose="020B0800000000000000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5483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 8">
            <a:extLst>
              <a:ext uri="{FF2B5EF4-FFF2-40B4-BE49-F238E27FC236}">
                <a16:creationId xmlns="" xmlns:a16="http://schemas.microsoft.com/office/drawing/2014/main" id="{00955B3A-138A-4FC3-AD0D-6332159CC9AB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2055" b="817"/>
          <a:stretch/>
        </p:blipFill>
        <p:spPr>
          <a:xfrm>
            <a:off x="0" y="5477522"/>
            <a:ext cx="1951317" cy="1380478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-16042" y="0"/>
            <a:ext cx="12216063" cy="1764632"/>
          </a:xfrm>
          <a:custGeom>
            <a:avLst/>
            <a:gdLst>
              <a:gd name="connsiteX0" fmla="*/ 0 w 12192000"/>
              <a:gd name="connsiteY0" fmla="*/ 0 h 1419726"/>
              <a:gd name="connsiteX1" fmla="*/ 12192000 w 12192000"/>
              <a:gd name="connsiteY1" fmla="*/ 0 h 1419726"/>
              <a:gd name="connsiteX2" fmla="*/ 12192000 w 12192000"/>
              <a:gd name="connsiteY2" fmla="*/ 1419726 h 1419726"/>
              <a:gd name="connsiteX3" fmla="*/ 0 w 12192000"/>
              <a:gd name="connsiteY3" fmla="*/ 1419726 h 1419726"/>
              <a:gd name="connsiteX4" fmla="*/ 0 w 12192000"/>
              <a:gd name="connsiteY4" fmla="*/ 0 h 1419726"/>
              <a:gd name="connsiteX0" fmla="*/ 0 w 12200021"/>
              <a:gd name="connsiteY0" fmla="*/ 0 h 1419726"/>
              <a:gd name="connsiteX1" fmla="*/ 12192000 w 12200021"/>
              <a:gd name="connsiteY1" fmla="*/ 0 h 1419726"/>
              <a:gd name="connsiteX2" fmla="*/ 12200021 w 12200021"/>
              <a:gd name="connsiteY2" fmla="*/ 593558 h 1419726"/>
              <a:gd name="connsiteX3" fmla="*/ 0 w 12200021"/>
              <a:gd name="connsiteY3" fmla="*/ 1419726 h 1419726"/>
              <a:gd name="connsiteX4" fmla="*/ 0 w 12200021"/>
              <a:gd name="connsiteY4" fmla="*/ 0 h 1419726"/>
              <a:gd name="connsiteX0" fmla="*/ 0 w 12200021"/>
              <a:gd name="connsiteY0" fmla="*/ 0 h 1419726"/>
              <a:gd name="connsiteX1" fmla="*/ 12192000 w 12200021"/>
              <a:gd name="connsiteY1" fmla="*/ 0 h 1419726"/>
              <a:gd name="connsiteX2" fmla="*/ 12200021 w 12200021"/>
              <a:gd name="connsiteY2" fmla="*/ 593558 h 1419726"/>
              <a:gd name="connsiteX3" fmla="*/ 0 w 12200021"/>
              <a:gd name="connsiteY3" fmla="*/ 1419726 h 1419726"/>
              <a:gd name="connsiteX4" fmla="*/ 0 w 12200021"/>
              <a:gd name="connsiteY4" fmla="*/ 0 h 1419726"/>
              <a:gd name="connsiteX0" fmla="*/ 16042 w 12216063"/>
              <a:gd name="connsiteY0" fmla="*/ 0 h 1764632"/>
              <a:gd name="connsiteX1" fmla="*/ 12208042 w 12216063"/>
              <a:gd name="connsiteY1" fmla="*/ 0 h 1764632"/>
              <a:gd name="connsiteX2" fmla="*/ 12216063 w 12216063"/>
              <a:gd name="connsiteY2" fmla="*/ 593558 h 1764632"/>
              <a:gd name="connsiteX3" fmla="*/ 0 w 12216063"/>
              <a:gd name="connsiteY3" fmla="*/ 1764632 h 1764632"/>
              <a:gd name="connsiteX4" fmla="*/ 16042 w 12216063"/>
              <a:gd name="connsiteY4" fmla="*/ 0 h 1764632"/>
              <a:gd name="connsiteX0" fmla="*/ 16042 w 12216063"/>
              <a:gd name="connsiteY0" fmla="*/ 0 h 1764632"/>
              <a:gd name="connsiteX1" fmla="*/ 12208042 w 12216063"/>
              <a:gd name="connsiteY1" fmla="*/ 0 h 1764632"/>
              <a:gd name="connsiteX2" fmla="*/ 12216063 w 12216063"/>
              <a:gd name="connsiteY2" fmla="*/ 858253 h 1764632"/>
              <a:gd name="connsiteX3" fmla="*/ 0 w 12216063"/>
              <a:gd name="connsiteY3" fmla="*/ 1764632 h 1764632"/>
              <a:gd name="connsiteX4" fmla="*/ 16042 w 12216063"/>
              <a:gd name="connsiteY4" fmla="*/ 0 h 17646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216063" h="1764632">
                <a:moveTo>
                  <a:pt x="16042" y="0"/>
                </a:moveTo>
                <a:lnTo>
                  <a:pt x="12208042" y="0"/>
                </a:lnTo>
                <a:cubicBezTo>
                  <a:pt x="12210716" y="286084"/>
                  <a:pt x="12213389" y="572169"/>
                  <a:pt x="12216063" y="858253"/>
                </a:cubicBezTo>
                <a:lnTo>
                  <a:pt x="0" y="1764632"/>
                </a:lnTo>
                <a:lnTo>
                  <a:pt x="16042" y="0"/>
                </a:lnTo>
                <a:close/>
              </a:path>
            </a:pathLst>
          </a:custGeom>
          <a:solidFill>
            <a:srgbClr val="4BAA4E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026" name="Picture 2" descr="74 contamine sarzin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29878" y="332038"/>
            <a:ext cx="676275" cy="89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ZoneTexte 5"/>
          <p:cNvSpPr txBox="1"/>
          <p:nvPr/>
        </p:nvSpPr>
        <p:spPr>
          <a:xfrm>
            <a:off x="2107130" y="488912"/>
            <a:ext cx="42351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 smtClean="0">
                <a:solidFill>
                  <a:schemeClr val="bg1"/>
                </a:solidFill>
                <a:latin typeface="Arial" panose="020B0604020202020204" pitchFamily="34" charset="0"/>
                <a:ea typeface="Adobe Gothic Std B" panose="020B0800000000000000" pitchFamily="34" charset="-128"/>
                <a:cs typeface="Arial" panose="020B0604020202020204" pitchFamily="34" charset="0"/>
              </a:rPr>
              <a:t>Conclusion</a:t>
            </a:r>
            <a:endParaRPr lang="fr-FR" sz="3200" b="1" dirty="0">
              <a:solidFill>
                <a:schemeClr val="bg1"/>
              </a:solidFill>
              <a:latin typeface="Arial" panose="020B0604020202020204" pitchFamily="34" charset="0"/>
              <a:ea typeface="Adobe Gothic Std B" panose="020B0800000000000000" pitchFamily="34" charset="-128"/>
              <a:cs typeface="Arial" panose="020B0604020202020204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3C380B7C-B3A0-4805-A702-07B4ED6FDA30}"/>
              </a:ext>
            </a:extLst>
          </p:cNvPr>
          <p:cNvSpPr/>
          <p:nvPr/>
        </p:nvSpPr>
        <p:spPr>
          <a:xfrm>
            <a:off x="1284205" y="2095091"/>
            <a:ext cx="961556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endParaRPr lang="fr-CH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fr-CH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00150" lvl="2" indent="-285750">
              <a:buFont typeface="Arial" panose="020B0604020202020204" pitchFamily="34" charset="0"/>
              <a:buChar char="•"/>
            </a:pPr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2891680" y="6055987"/>
            <a:ext cx="79074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/>
            <a:r>
              <a:rPr lang="fr-FR" sz="3200" dirty="0" smtClean="0">
                <a:solidFill>
                  <a:srgbClr val="4BAA4E"/>
                </a:solidFill>
                <a:latin typeface="Adobe Gothic Std B" panose="020B0800000000000000" pitchFamily="34" charset="-128"/>
                <a:ea typeface="Adobe Gothic Std B"/>
              </a:rPr>
              <a:t>Points particuliers</a:t>
            </a:r>
            <a:endParaRPr lang="fr-FR" sz="3200" kern="0" dirty="0">
              <a:solidFill>
                <a:sysClr val="windowText" lastClr="000000"/>
              </a:solidFill>
              <a:latin typeface="Arial" panose="020B0604020202020204" pitchFamily="34" charset="0"/>
              <a:ea typeface="Adobe Gothic Std B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93019" y="1764632"/>
            <a:ext cx="11405433" cy="444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sz="16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La commune présente une situation financière très </a:t>
            </a:r>
            <a:r>
              <a:rPr lang="fr-FR" sz="16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inquiétante. </a:t>
            </a:r>
            <a:r>
              <a:rPr lang="fr-FR" sz="16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Cela n’a pas échappé aux services du Préfet, du Directeur de la </a:t>
            </a:r>
            <a:r>
              <a:rPr lang="fr-FR" sz="16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Direction </a:t>
            </a:r>
            <a:r>
              <a:rPr lang="fr-FR" sz="16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Départementale des Finances </a:t>
            </a:r>
            <a:r>
              <a:rPr lang="fr-FR" sz="16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Publiques </a:t>
            </a:r>
            <a:r>
              <a:rPr lang="fr-FR" sz="16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et à Madame le Comptable public, responsable de la trésorerie de Frangy-Seyssel.</a:t>
            </a:r>
            <a:endParaRPr lang="fr-FR" sz="16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sz="16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La commune a été inscrite au réseau d’alerte en 2017, du fait de la dégradation de sa situation financière, sur l’exercice 2016. Elle en est ressortie en 2018.</a:t>
            </a:r>
            <a:endParaRPr lang="fr-FR" sz="16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sz="16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La commune a été de nouveau inscrite au réseau d’alerte en 2019. Elle en est ressortie en 2020 mais  le Conseil a été avisé en juillet que les remboursements d’emprunts étaient supérieurs aux prévisions de </a:t>
            </a:r>
            <a:r>
              <a:rPr lang="fr-FR" sz="16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recettes.</a:t>
            </a:r>
            <a:endParaRPr lang="fr-FR" sz="16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fr-FR" sz="16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Ceci appelle trois remarques :</a:t>
            </a:r>
            <a:endParaRPr lang="fr-FR" sz="16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fr-FR" sz="16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 </a:t>
            </a:r>
            <a:r>
              <a:rPr lang="fr-FR" sz="16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les </a:t>
            </a:r>
            <a:r>
              <a:rPr lang="fr-FR" sz="16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difficultés </a:t>
            </a:r>
            <a:r>
              <a:rPr lang="fr-FR" sz="16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financières </a:t>
            </a:r>
            <a:r>
              <a:rPr lang="fr-FR" sz="16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 la </a:t>
            </a:r>
            <a:r>
              <a:rPr lang="fr-FR" sz="16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commune sont réelles et il faut le souligner.</a:t>
            </a:r>
            <a:endParaRPr lang="fr-FR" sz="16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sz="16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 l’interruption des travaux,  la suppression de certains  projets surdimensionnés  et un programme d’austérité nous ont permis de ne pas nous retrouver à nouveau dans la zone d’alerte</a:t>
            </a:r>
            <a:r>
              <a:rPr lang="fr-FR" sz="16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</a:t>
            </a:r>
            <a:r>
              <a:rPr lang="fr-FR" sz="16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                                                             </a:t>
            </a:r>
            <a:r>
              <a:rPr lang="fr-FR" sz="16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 nous </a:t>
            </a:r>
            <a:r>
              <a:rPr lang="fr-FR" sz="16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avons  travaillé dur pendant ces trois mois pour cerner les problèmes, évaluer la situation financière, établir des priorités, trouver des solutions d’urgence mais aussi </a:t>
            </a:r>
            <a:r>
              <a:rPr lang="fr-FR" sz="16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pour </a:t>
            </a:r>
            <a:r>
              <a:rPr lang="fr-FR" sz="16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réfléchir à moyen et long terme. C’est ce que </a:t>
            </a:r>
            <a:r>
              <a:rPr lang="fr-FR" sz="16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vous ont exposé </a:t>
            </a:r>
            <a:r>
              <a:rPr lang="fr-FR" sz="16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les adjoints en charge des finances, du social, du développement durable et de l’environnement.</a:t>
            </a:r>
            <a:endParaRPr lang="fr-FR" sz="16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0800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-16042" y="0"/>
            <a:ext cx="12216063" cy="1764632"/>
          </a:xfrm>
          <a:custGeom>
            <a:avLst/>
            <a:gdLst>
              <a:gd name="connsiteX0" fmla="*/ 0 w 12192000"/>
              <a:gd name="connsiteY0" fmla="*/ 0 h 1419726"/>
              <a:gd name="connsiteX1" fmla="*/ 12192000 w 12192000"/>
              <a:gd name="connsiteY1" fmla="*/ 0 h 1419726"/>
              <a:gd name="connsiteX2" fmla="*/ 12192000 w 12192000"/>
              <a:gd name="connsiteY2" fmla="*/ 1419726 h 1419726"/>
              <a:gd name="connsiteX3" fmla="*/ 0 w 12192000"/>
              <a:gd name="connsiteY3" fmla="*/ 1419726 h 1419726"/>
              <a:gd name="connsiteX4" fmla="*/ 0 w 12192000"/>
              <a:gd name="connsiteY4" fmla="*/ 0 h 1419726"/>
              <a:gd name="connsiteX0" fmla="*/ 0 w 12200021"/>
              <a:gd name="connsiteY0" fmla="*/ 0 h 1419726"/>
              <a:gd name="connsiteX1" fmla="*/ 12192000 w 12200021"/>
              <a:gd name="connsiteY1" fmla="*/ 0 h 1419726"/>
              <a:gd name="connsiteX2" fmla="*/ 12200021 w 12200021"/>
              <a:gd name="connsiteY2" fmla="*/ 593558 h 1419726"/>
              <a:gd name="connsiteX3" fmla="*/ 0 w 12200021"/>
              <a:gd name="connsiteY3" fmla="*/ 1419726 h 1419726"/>
              <a:gd name="connsiteX4" fmla="*/ 0 w 12200021"/>
              <a:gd name="connsiteY4" fmla="*/ 0 h 1419726"/>
              <a:gd name="connsiteX0" fmla="*/ 0 w 12200021"/>
              <a:gd name="connsiteY0" fmla="*/ 0 h 1419726"/>
              <a:gd name="connsiteX1" fmla="*/ 12192000 w 12200021"/>
              <a:gd name="connsiteY1" fmla="*/ 0 h 1419726"/>
              <a:gd name="connsiteX2" fmla="*/ 12200021 w 12200021"/>
              <a:gd name="connsiteY2" fmla="*/ 593558 h 1419726"/>
              <a:gd name="connsiteX3" fmla="*/ 0 w 12200021"/>
              <a:gd name="connsiteY3" fmla="*/ 1419726 h 1419726"/>
              <a:gd name="connsiteX4" fmla="*/ 0 w 12200021"/>
              <a:gd name="connsiteY4" fmla="*/ 0 h 1419726"/>
              <a:gd name="connsiteX0" fmla="*/ 16042 w 12216063"/>
              <a:gd name="connsiteY0" fmla="*/ 0 h 1764632"/>
              <a:gd name="connsiteX1" fmla="*/ 12208042 w 12216063"/>
              <a:gd name="connsiteY1" fmla="*/ 0 h 1764632"/>
              <a:gd name="connsiteX2" fmla="*/ 12216063 w 12216063"/>
              <a:gd name="connsiteY2" fmla="*/ 593558 h 1764632"/>
              <a:gd name="connsiteX3" fmla="*/ 0 w 12216063"/>
              <a:gd name="connsiteY3" fmla="*/ 1764632 h 1764632"/>
              <a:gd name="connsiteX4" fmla="*/ 16042 w 12216063"/>
              <a:gd name="connsiteY4" fmla="*/ 0 h 1764632"/>
              <a:gd name="connsiteX0" fmla="*/ 16042 w 12216063"/>
              <a:gd name="connsiteY0" fmla="*/ 0 h 1764632"/>
              <a:gd name="connsiteX1" fmla="*/ 12208042 w 12216063"/>
              <a:gd name="connsiteY1" fmla="*/ 0 h 1764632"/>
              <a:gd name="connsiteX2" fmla="*/ 12216063 w 12216063"/>
              <a:gd name="connsiteY2" fmla="*/ 858253 h 1764632"/>
              <a:gd name="connsiteX3" fmla="*/ 0 w 12216063"/>
              <a:gd name="connsiteY3" fmla="*/ 1764632 h 1764632"/>
              <a:gd name="connsiteX4" fmla="*/ 16042 w 12216063"/>
              <a:gd name="connsiteY4" fmla="*/ 0 h 17646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216063" h="1764632">
                <a:moveTo>
                  <a:pt x="16042" y="0"/>
                </a:moveTo>
                <a:lnTo>
                  <a:pt x="12208042" y="0"/>
                </a:lnTo>
                <a:cubicBezTo>
                  <a:pt x="12210716" y="286084"/>
                  <a:pt x="12213389" y="572169"/>
                  <a:pt x="12216063" y="858253"/>
                </a:cubicBezTo>
                <a:lnTo>
                  <a:pt x="0" y="1764632"/>
                </a:lnTo>
                <a:lnTo>
                  <a:pt x="16042" y="0"/>
                </a:lnTo>
                <a:close/>
              </a:path>
            </a:pathLst>
          </a:custGeom>
          <a:solidFill>
            <a:srgbClr val="4BAA4E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026" name="Picture 2" descr="74 contamine sarzin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29878" y="332038"/>
            <a:ext cx="676275" cy="89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ZoneTexte 8"/>
          <p:cNvSpPr txBox="1"/>
          <p:nvPr/>
        </p:nvSpPr>
        <p:spPr>
          <a:xfrm>
            <a:off x="5067300" y="6038262"/>
            <a:ext cx="5634789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fr-FR" sz="3200" b="1" dirty="0">
                <a:solidFill>
                  <a:srgbClr val="4BAA4E"/>
                </a:solidFill>
                <a:latin typeface="Arial" panose="020B0604020202020204" pitchFamily="34" charset="0"/>
                <a:ea typeface="Adobe Gothic Std B" panose="020B0800000000000000" pitchFamily="34" charset="-128"/>
                <a:cs typeface="Arial" panose="020B0604020202020204" pitchFamily="34" charset="0"/>
              </a:rPr>
              <a:t>L’équipe Municipale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="" xmlns:a16="http://schemas.microsoft.com/office/drawing/2014/main" id="{76DBBA57-9B14-4B8E-89EE-AA0EF468D901}"/>
              </a:ext>
            </a:extLst>
          </p:cNvPr>
          <p:cNvSpPr txBox="1"/>
          <p:nvPr/>
        </p:nvSpPr>
        <p:spPr>
          <a:xfrm>
            <a:off x="1580147" y="420651"/>
            <a:ext cx="82661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>
                <a:solidFill>
                  <a:schemeClr val="bg1"/>
                </a:solidFill>
                <a:latin typeface="Arial" panose="020B0604020202020204" pitchFamily="34" charset="0"/>
                <a:ea typeface="Adobe Gothic Std B" panose="020B0800000000000000" pitchFamily="34" charset="-128"/>
                <a:cs typeface="Arial" panose="020B0604020202020204" pitchFamily="34" charset="0"/>
              </a:rPr>
              <a:t>Introduction</a:t>
            </a:r>
          </a:p>
        </p:txBody>
      </p:sp>
      <p:pic>
        <p:nvPicPr>
          <p:cNvPr id="12" name="Image 11">
            <a:extLst>
              <a:ext uri="{FF2B5EF4-FFF2-40B4-BE49-F238E27FC236}">
                <a16:creationId xmlns="" xmlns:a16="http://schemas.microsoft.com/office/drawing/2014/main" id="{454019E9-D3CD-462B-8CF6-502DBBA36F4E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2055" b="817"/>
          <a:stretch/>
        </p:blipFill>
        <p:spPr>
          <a:xfrm>
            <a:off x="0" y="5477522"/>
            <a:ext cx="1951317" cy="1380478"/>
          </a:xfrm>
          <a:prstGeom prst="rect">
            <a:avLst/>
          </a:prstGeom>
        </p:spPr>
      </p:pic>
      <p:pic>
        <p:nvPicPr>
          <p:cNvPr id="8" name="Image 7" descr="C:\Users\Georges\Pictures\2020-07-03 INVESTITURE DU MAIRE 3 07 2030\INVESTITURE DU MAIRE 3 07 2030 045.jp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922325" y="1133937"/>
            <a:ext cx="8339328" cy="4904325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163476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-16042" y="0"/>
            <a:ext cx="12216063" cy="1764632"/>
          </a:xfrm>
          <a:custGeom>
            <a:avLst/>
            <a:gdLst>
              <a:gd name="connsiteX0" fmla="*/ 0 w 12192000"/>
              <a:gd name="connsiteY0" fmla="*/ 0 h 1419726"/>
              <a:gd name="connsiteX1" fmla="*/ 12192000 w 12192000"/>
              <a:gd name="connsiteY1" fmla="*/ 0 h 1419726"/>
              <a:gd name="connsiteX2" fmla="*/ 12192000 w 12192000"/>
              <a:gd name="connsiteY2" fmla="*/ 1419726 h 1419726"/>
              <a:gd name="connsiteX3" fmla="*/ 0 w 12192000"/>
              <a:gd name="connsiteY3" fmla="*/ 1419726 h 1419726"/>
              <a:gd name="connsiteX4" fmla="*/ 0 w 12192000"/>
              <a:gd name="connsiteY4" fmla="*/ 0 h 1419726"/>
              <a:gd name="connsiteX0" fmla="*/ 0 w 12200021"/>
              <a:gd name="connsiteY0" fmla="*/ 0 h 1419726"/>
              <a:gd name="connsiteX1" fmla="*/ 12192000 w 12200021"/>
              <a:gd name="connsiteY1" fmla="*/ 0 h 1419726"/>
              <a:gd name="connsiteX2" fmla="*/ 12200021 w 12200021"/>
              <a:gd name="connsiteY2" fmla="*/ 593558 h 1419726"/>
              <a:gd name="connsiteX3" fmla="*/ 0 w 12200021"/>
              <a:gd name="connsiteY3" fmla="*/ 1419726 h 1419726"/>
              <a:gd name="connsiteX4" fmla="*/ 0 w 12200021"/>
              <a:gd name="connsiteY4" fmla="*/ 0 h 1419726"/>
              <a:gd name="connsiteX0" fmla="*/ 0 w 12200021"/>
              <a:gd name="connsiteY0" fmla="*/ 0 h 1419726"/>
              <a:gd name="connsiteX1" fmla="*/ 12192000 w 12200021"/>
              <a:gd name="connsiteY1" fmla="*/ 0 h 1419726"/>
              <a:gd name="connsiteX2" fmla="*/ 12200021 w 12200021"/>
              <a:gd name="connsiteY2" fmla="*/ 593558 h 1419726"/>
              <a:gd name="connsiteX3" fmla="*/ 0 w 12200021"/>
              <a:gd name="connsiteY3" fmla="*/ 1419726 h 1419726"/>
              <a:gd name="connsiteX4" fmla="*/ 0 w 12200021"/>
              <a:gd name="connsiteY4" fmla="*/ 0 h 1419726"/>
              <a:gd name="connsiteX0" fmla="*/ 16042 w 12216063"/>
              <a:gd name="connsiteY0" fmla="*/ 0 h 1764632"/>
              <a:gd name="connsiteX1" fmla="*/ 12208042 w 12216063"/>
              <a:gd name="connsiteY1" fmla="*/ 0 h 1764632"/>
              <a:gd name="connsiteX2" fmla="*/ 12216063 w 12216063"/>
              <a:gd name="connsiteY2" fmla="*/ 593558 h 1764632"/>
              <a:gd name="connsiteX3" fmla="*/ 0 w 12216063"/>
              <a:gd name="connsiteY3" fmla="*/ 1764632 h 1764632"/>
              <a:gd name="connsiteX4" fmla="*/ 16042 w 12216063"/>
              <a:gd name="connsiteY4" fmla="*/ 0 h 1764632"/>
              <a:gd name="connsiteX0" fmla="*/ 16042 w 12216063"/>
              <a:gd name="connsiteY0" fmla="*/ 0 h 1764632"/>
              <a:gd name="connsiteX1" fmla="*/ 12208042 w 12216063"/>
              <a:gd name="connsiteY1" fmla="*/ 0 h 1764632"/>
              <a:gd name="connsiteX2" fmla="*/ 12216063 w 12216063"/>
              <a:gd name="connsiteY2" fmla="*/ 858253 h 1764632"/>
              <a:gd name="connsiteX3" fmla="*/ 0 w 12216063"/>
              <a:gd name="connsiteY3" fmla="*/ 1764632 h 1764632"/>
              <a:gd name="connsiteX4" fmla="*/ 16042 w 12216063"/>
              <a:gd name="connsiteY4" fmla="*/ 0 h 17646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216063" h="1764632">
                <a:moveTo>
                  <a:pt x="16042" y="0"/>
                </a:moveTo>
                <a:lnTo>
                  <a:pt x="12208042" y="0"/>
                </a:lnTo>
                <a:cubicBezTo>
                  <a:pt x="12210716" y="286084"/>
                  <a:pt x="12213389" y="572169"/>
                  <a:pt x="12216063" y="858253"/>
                </a:cubicBezTo>
                <a:lnTo>
                  <a:pt x="0" y="1764632"/>
                </a:lnTo>
                <a:lnTo>
                  <a:pt x="16042" y="0"/>
                </a:lnTo>
                <a:close/>
              </a:path>
            </a:pathLst>
          </a:custGeom>
          <a:solidFill>
            <a:srgbClr val="4BAA4E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026" name="Picture 2" descr="74 contamine sarzin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29878" y="332038"/>
            <a:ext cx="676275" cy="89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Ellipse 8"/>
          <p:cNvSpPr>
            <a:spLocks noChangeAspect="1"/>
          </p:cNvSpPr>
          <p:nvPr/>
        </p:nvSpPr>
        <p:spPr>
          <a:xfrm>
            <a:off x="429878" y="1887843"/>
            <a:ext cx="3065157" cy="3065157"/>
          </a:xfrm>
          <a:prstGeom prst="ellipse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ZoneTexte 9"/>
          <p:cNvSpPr txBox="1"/>
          <p:nvPr/>
        </p:nvSpPr>
        <p:spPr>
          <a:xfrm>
            <a:off x="4171950" y="2078343"/>
            <a:ext cx="6448425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lnSpc>
                <a:spcPts val="2400"/>
              </a:lnSpc>
              <a:buFont typeface="Arial" panose="020B0604020202020204" pitchFamily="34" charset="0"/>
              <a:buChar char="•"/>
            </a:pPr>
            <a:r>
              <a:rPr lang="fr-FR" b="1" dirty="0">
                <a:latin typeface="Arial" panose="020B0604020202020204" pitchFamily="34" charset="0"/>
                <a:cs typeface="Arial" panose="020B0604020202020204" pitchFamily="34" charset="0"/>
              </a:rPr>
              <a:t>Professeur de Lettres et d’Anglais à la retraite</a:t>
            </a:r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lnSpc>
                <a:spcPts val="2400"/>
              </a:lnSpc>
              <a:buFont typeface="Arial" panose="020B0604020202020204" pitchFamily="34" charset="0"/>
              <a:buChar char="•"/>
            </a:pPr>
            <a:r>
              <a:rPr lang="fr-FR" b="1" dirty="0">
                <a:latin typeface="Arial" panose="020B0604020202020204" pitchFamily="34" charset="0"/>
                <a:cs typeface="Arial" panose="020B0604020202020204" pitchFamily="34" charset="0"/>
              </a:rPr>
              <a:t>Dernier poste : collège Les Barattes à Annecy-le-Vieux</a:t>
            </a:r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lnSpc>
                <a:spcPts val="2400"/>
              </a:lnSpc>
              <a:buFont typeface="Arial" panose="020B0604020202020204" pitchFamily="34" charset="0"/>
              <a:buChar char="•"/>
            </a:pPr>
            <a:r>
              <a:rPr lang="fr-FR" b="1" dirty="0">
                <a:latin typeface="Arial" panose="020B0604020202020204" pitchFamily="34" charset="0"/>
                <a:cs typeface="Arial" panose="020B0604020202020204" pitchFamily="34" charset="0"/>
              </a:rPr>
              <a:t>67 ans, marié, deux enfants (37 et 39 ans)</a:t>
            </a:r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lnSpc>
                <a:spcPts val="2400"/>
              </a:lnSpc>
              <a:buFont typeface="Arial" panose="020B0604020202020204" pitchFamily="34" charset="0"/>
              <a:buChar char="•"/>
            </a:pPr>
            <a:r>
              <a:rPr lang="fr-FR" b="1" dirty="0">
                <a:latin typeface="Arial" panose="020B0604020202020204" pitchFamily="34" charset="0"/>
                <a:cs typeface="Arial" panose="020B0604020202020204" pitchFamily="34" charset="0"/>
              </a:rPr>
              <a:t>Découverte de Contamine – </a:t>
            </a:r>
            <a:r>
              <a:rPr lang="fr-FR" b="1" dirty="0" err="1">
                <a:latin typeface="Arial" panose="020B0604020202020204" pitchFamily="34" charset="0"/>
                <a:cs typeface="Arial" panose="020B0604020202020204" pitchFamily="34" charset="0"/>
              </a:rPr>
              <a:t>Sarzin</a:t>
            </a:r>
            <a:r>
              <a:rPr lang="fr-FR" b="1" dirty="0">
                <a:latin typeface="Arial" panose="020B0604020202020204" pitchFamily="34" charset="0"/>
                <a:cs typeface="Arial" panose="020B0604020202020204" pitchFamily="34" charset="0"/>
              </a:rPr>
              <a:t>  il y a 30 ans</a:t>
            </a:r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lnSpc>
                <a:spcPts val="2400"/>
              </a:lnSpc>
              <a:buFont typeface="Arial" panose="020B0604020202020204" pitchFamily="34" charset="0"/>
              <a:buChar char="•"/>
            </a:pPr>
            <a:r>
              <a:rPr lang="fr-FR" b="1" dirty="0">
                <a:latin typeface="Arial" panose="020B0604020202020204" pitchFamily="34" charset="0"/>
                <a:cs typeface="Arial" panose="020B0604020202020204" pitchFamily="34" charset="0"/>
              </a:rPr>
              <a:t>Résident du village depuis 20 ans</a:t>
            </a:r>
          </a:p>
          <a:p>
            <a:pPr marL="285750" indent="-285750" algn="just">
              <a:lnSpc>
                <a:spcPts val="2400"/>
              </a:lnSpc>
              <a:buFont typeface="Arial" panose="020B0604020202020204" pitchFamily="34" charset="0"/>
              <a:buChar char="•"/>
            </a:pPr>
            <a:r>
              <a:rPr lang="fr-FR" b="1" dirty="0">
                <a:latin typeface="Arial" panose="020B0604020202020204" pitchFamily="34" charset="0"/>
                <a:cs typeface="Arial" panose="020B0604020202020204" pitchFamily="34" charset="0"/>
              </a:rPr>
              <a:t>Membre de l’Association Communale de Chasse Agréée de Contamine – </a:t>
            </a:r>
            <a:r>
              <a:rPr lang="fr-FR" b="1" dirty="0" err="1">
                <a:latin typeface="Arial" panose="020B0604020202020204" pitchFamily="34" charset="0"/>
                <a:cs typeface="Arial" panose="020B0604020202020204" pitchFamily="34" charset="0"/>
              </a:rPr>
              <a:t>Sarzin</a:t>
            </a:r>
            <a:r>
              <a:rPr lang="fr-FR" b="1" dirty="0">
                <a:latin typeface="Arial" panose="020B0604020202020204" pitchFamily="34" charset="0"/>
                <a:cs typeface="Arial" panose="020B0604020202020204" pitchFamily="34" charset="0"/>
              </a:rPr>
              <a:t> depuis 20 ans</a:t>
            </a:r>
          </a:p>
          <a:p>
            <a:pPr marL="285750" indent="-285750" algn="just">
              <a:lnSpc>
                <a:spcPts val="2400"/>
              </a:lnSpc>
              <a:buFont typeface="Arial" panose="020B0604020202020204" pitchFamily="34" charset="0"/>
              <a:buChar char="•"/>
            </a:pPr>
            <a:r>
              <a:rPr lang="fr-FR" b="1" dirty="0">
                <a:latin typeface="Arial" panose="020B0604020202020204" pitchFamily="34" charset="0"/>
                <a:cs typeface="Arial" panose="020B0604020202020204" pitchFamily="34" charset="0"/>
              </a:rPr>
              <a:t>Bénévole de l’association </a:t>
            </a:r>
            <a:r>
              <a:rPr lang="fr-FR" b="1" dirty="0" err="1">
                <a:latin typeface="Arial" panose="020B0604020202020204" pitchFamily="34" charset="0"/>
                <a:cs typeface="Arial" panose="020B0604020202020204" pitchFamily="34" charset="0"/>
              </a:rPr>
              <a:t>Cont’Anim</a:t>
            </a:r>
            <a:r>
              <a:rPr lang="fr-FR" b="1" dirty="0">
                <a:latin typeface="Arial" panose="020B0604020202020204" pitchFamily="34" charset="0"/>
                <a:cs typeface="Arial" panose="020B0604020202020204" pitchFamily="34" charset="0"/>
              </a:rPr>
              <a:t> depuis sa création </a:t>
            </a:r>
          </a:p>
          <a:p>
            <a:pPr marL="285750" indent="-285750" algn="just">
              <a:lnSpc>
                <a:spcPts val="2400"/>
              </a:lnSpc>
              <a:buFont typeface="Arial" panose="020B0604020202020204" pitchFamily="34" charset="0"/>
              <a:buChar char="•"/>
            </a:pPr>
            <a:r>
              <a:rPr lang="fr-FR" b="1" dirty="0">
                <a:latin typeface="Arial" panose="020B0604020202020204" pitchFamily="34" charset="0"/>
                <a:cs typeface="Arial" panose="020B0604020202020204" pitchFamily="34" charset="0"/>
              </a:rPr>
              <a:t>Élu maire le 3 juillet 2020</a:t>
            </a:r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dirty="0"/>
          </a:p>
        </p:txBody>
      </p:sp>
      <p:sp>
        <p:nvSpPr>
          <p:cNvPr id="12" name="ZoneTexte 11"/>
          <p:cNvSpPr txBox="1"/>
          <p:nvPr/>
        </p:nvSpPr>
        <p:spPr>
          <a:xfrm>
            <a:off x="4394421" y="5931553"/>
            <a:ext cx="67071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3200" b="1" dirty="0">
                <a:solidFill>
                  <a:srgbClr val="4BAA4E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Le Maire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="" xmlns:a16="http://schemas.microsoft.com/office/drawing/2014/main" id="{C304C5DC-9DF3-4D24-9FB2-A2DBCB6DFBAA}"/>
              </a:ext>
            </a:extLst>
          </p:cNvPr>
          <p:cNvSpPr txBox="1"/>
          <p:nvPr/>
        </p:nvSpPr>
        <p:spPr>
          <a:xfrm>
            <a:off x="1580147" y="420651"/>
            <a:ext cx="82661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>
                <a:solidFill>
                  <a:schemeClr val="bg1"/>
                </a:solidFill>
                <a:latin typeface="Arial" panose="020B0604020202020204" pitchFamily="34" charset="0"/>
                <a:ea typeface="Adobe Gothic Std B" panose="020B0800000000000000" pitchFamily="34" charset="-128"/>
                <a:cs typeface="Arial" panose="020B0604020202020204" pitchFamily="34" charset="0"/>
              </a:rPr>
              <a:t>Introduction</a:t>
            </a:r>
          </a:p>
        </p:txBody>
      </p:sp>
      <p:pic>
        <p:nvPicPr>
          <p:cNvPr id="13" name="Image 12">
            <a:extLst>
              <a:ext uri="{FF2B5EF4-FFF2-40B4-BE49-F238E27FC236}">
                <a16:creationId xmlns="" xmlns:a16="http://schemas.microsoft.com/office/drawing/2014/main" id="{2050F868-B2C3-45A8-A2AB-ED558A122F08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2055" b="817"/>
          <a:stretch/>
        </p:blipFill>
        <p:spPr>
          <a:xfrm>
            <a:off x="0" y="5477522"/>
            <a:ext cx="1951317" cy="13804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9438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-16042" y="0"/>
            <a:ext cx="12216063" cy="1764632"/>
          </a:xfrm>
          <a:custGeom>
            <a:avLst/>
            <a:gdLst>
              <a:gd name="connsiteX0" fmla="*/ 0 w 12192000"/>
              <a:gd name="connsiteY0" fmla="*/ 0 h 1419726"/>
              <a:gd name="connsiteX1" fmla="*/ 12192000 w 12192000"/>
              <a:gd name="connsiteY1" fmla="*/ 0 h 1419726"/>
              <a:gd name="connsiteX2" fmla="*/ 12192000 w 12192000"/>
              <a:gd name="connsiteY2" fmla="*/ 1419726 h 1419726"/>
              <a:gd name="connsiteX3" fmla="*/ 0 w 12192000"/>
              <a:gd name="connsiteY3" fmla="*/ 1419726 h 1419726"/>
              <a:gd name="connsiteX4" fmla="*/ 0 w 12192000"/>
              <a:gd name="connsiteY4" fmla="*/ 0 h 1419726"/>
              <a:gd name="connsiteX0" fmla="*/ 0 w 12200021"/>
              <a:gd name="connsiteY0" fmla="*/ 0 h 1419726"/>
              <a:gd name="connsiteX1" fmla="*/ 12192000 w 12200021"/>
              <a:gd name="connsiteY1" fmla="*/ 0 h 1419726"/>
              <a:gd name="connsiteX2" fmla="*/ 12200021 w 12200021"/>
              <a:gd name="connsiteY2" fmla="*/ 593558 h 1419726"/>
              <a:gd name="connsiteX3" fmla="*/ 0 w 12200021"/>
              <a:gd name="connsiteY3" fmla="*/ 1419726 h 1419726"/>
              <a:gd name="connsiteX4" fmla="*/ 0 w 12200021"/>
              <a:gd name="connsiteY4" fmla="*/ 0 h 1419726"/>
              <a:gd name="connsiteX0" fmla="*/ 0 w 12200021"/>
              <a:gd name="connsiteY0" fmla="*/ 0 h 1419726"/>
              <a:gd name="connsiteX1" fmla="*/ 12192000 w 12200021"/>
              <a:gd name="connsiteY1" fmla="*/ 0 h 1419726"/>
              <a:gd name="connsiteX2" fmla="*/ 12200021 w 12200021"/>
              <a:gd name="connsiteY2" fmla="*/ 593558 h 1419726"/>
              <a:gd name="connsiteX3" fmla="*/ 0 w 12200021"/>
              <a:gd name="connsiteY3" fmla="*/ 1419726 h 1419726"/>
              <a:gd name="connsiteX4" fmla="*/ 0 w 12200021"/>
              <a:gd name="connsiteY4" fmla="*/ 0 h 1419726"/>
              <a:gd name="connsiteX0" fmla="*/ 16042 w 12216063"/>
              <a:gd name="connsiteY0" fmla="*/ 0 h 1764632"/>
              <a:gd name="connsiteX1" fmla="*/ 12208042 w 12216063"/>
              <a:gd name="connsiteY1" fmla="*/ 0 h 1764632"/>
              <a:gd name="connsiteX2" fmla="*/ 12216063 w 12216063"/>
              <a:gd name="connsiteY2" fmla="*/ 593558 h 1764632"/>
              <a:gd name="connsiteX3" fmla="*/ 0 w 12216063"/>
              <a:gd name="connsiteY3" fmla="*/ 1764632 h 1764632"/>
              <a:gd name="connsiteX4" fmla="*/ 16042 w 12216063"/>
              <a:gd name="connsiteY4" fmla="*/ 0 h 1764632"/>
              <a:gd name="connsiteX0" fmla="*/ 16042 w 12216063"/>
              <a:gd name="connsiteY0" fmla="*/ 0 h 1764632"/>
              <a:gd name="connsiteX1" fmla="*/ 12208042 w 12216063"/>
              <a:gd name="connsiteY1" fmla="*/ 0 h 1764632"/>
              <a:gd name="connsiteX2" fmla="*/ 12216063 w 12216063"/>
              <a:gd name="connsiteY2" fmla="*/ 858253 h 1764632"/>
              <a:gd name="connsiteX3" fmla="*/ 0 w 12216063"/>
              <a:gd name="connsiteY3" fmla="*/ 1764632 h 1764632"/>
              <a:gd name="connsiteX4" fmla="*/ 16042 w 12216063"/>
              <a:gd name="connsiteY4" fmla="*/ 0 h 17646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216063" h="1764632">
                <a:moveTo>
                  <a:pt x="16042" y="0"/>
                </a:moveTo>
                <a:lnTo>
                  <a:pt x="12208042" y="0"/>
                </a:lnTo>
                <a:cubicBezTo>
                  <a:pt x="12210716" y="286084"/>
                  <a:pt x="12213389" y="572169"/>
                  <a:pt x="12216063" y="858253"/>
                </a:cubicBezTo>
                <a:lnTo>
                  <a:pt x="0" y="1764632"/>
                </a:lnTo>
                <a:lnTo>
                  <a:pt x="16042" y="0"/>
                </a:lnTo>
                <a:close/>
              </a:path>
            </a:pathLst>
          </a:custGeom>
          <a:solidFill>
            <a:srgbClr val="4BAA4E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026" name="Picture 2" descr="74 contamine sarzin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29878" y="332038"/>
            <a:ext cx="676275" cy="89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ZoneTexte 5"/>
          <p:cNvSpPr txBox="1"/>
          <p:nvPr/>
        </p:nvSpPr>
        <p:spPr>
          <a:xfrm>
            <a:off x="1552073" y="488912"/>
            <a:ext cx="42351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chemeClr val="bg1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Contamine - </a:t>
            </a:r>
            <a:r>
              <a:rPr lang="fr-FR" sz="3200" dirty="0" err="1">
                <a:solidFill>
                  <a:schemeClr val="bg1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Sarzin</a:t>
            </a:r>
            <a:endParaRPr lang="fr-FR" sz="3200" dirty="0">
              <a:solidFill>
                <a:schemeClr val="bg1"/>
              </a:solidFill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</p:txBody>
      </p:sp>
      <p:sp>
        <p:nvSpPr>
          <p:cNvPr id="2" name="Ellipse 1"/>
          <p:cNvSpPr/>
          <p:nvPr/>
        </p:nvSpPr>
        <p:spPr>
          <a:xfrm>
            <a:off x="2909889" y="2431579"/>
            <a:ext cx="3326560" cy="3326560"/>
          </a:xfrm>
          <a:prstGeom prst="ellipse">
            <a:avLst/>
          </a:prstGeom>
          <a:gradFill>
            <a:gsLst>
              <a:gs pos="0">
                <a:schemeClr val="accent2">
                  <a:lumMod val="40000"/>
                  <a:lumOff val="60000"/>
                </a:schemeClr>
              </a:gs>
              <a:gs pos="100000">
                <a:schemeClr val="accent2">
                  <a:lumMod val="20000"/>
                  <a:lumOff val="80000"/>
                  <a:alpha val="40000"/>
                </a:schemeClr>
              </a:gs>
            </a:gsLst>
            <a:path path="circle">
              <a:fillToRect l="50000" t="50000" r="50000" b="50000"/>
            </a:path>
          </a:gradFill>
          <a:ln w="2857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Ellipse 10"/>
          <p:cNvSpPr/>
          <p:nvPr/>
        </p:nvSpPr>
        <p:spPr>
          <a:xfrm>
            <a:off x="4125851" y="1428749"/>
            <a:ext cx="3236974" cy="3236974"/>
          </a:xfrm>
          <a:prstGeom prst="ellipse">
            <a:avLst/>
          </a:prstGeom>
          <a:gradFill flip="none" rotWithShape="1">
            <a:gsLst>
              <a:gs pos="0">
                <a:schemeClr val="accent1">
                  <a:tint val="44500"/>
                  <a:satMod val="160000"/>
                  <a:alpha val="4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Ellipse 12"/>
          <p:cNvSpPr/>
          <p:nvPr/>
        </p:nvSpPr>
        <p:spPr>
          <a:xfrm>
            <a:off x="5015663" y="2427432"/>
            <a:ext cx="3330707" cy="3330707"/>
          </a:xfrm>
          <a:prstGeom prst="ellipse">
            <a:avLst/>
          </a:prstGeom>
          <a:gradFill>
            <a:gsLst>
              <a:gs pos="0">
                <a:schemeClr val="accent6">
                  <a:lumMod val="0"/>
                  <a:lumOff val="100000"/>
                  <a:alpha val="40000"/>
                </a:schemeClr>
              </a:gs>
              <a:gs pos="100000">
                <a:schemeClr val="accent6">
                  <a:lumMod val="20000"/>
                  <a:lumOff val="80000"/>
                  <a:alpha val="40000"/>
                </a:schemeClr>
              </a:gs>
            </a:gsLst>
            <a:path path="circle">
              <a:fillToRect l="50000" t="50000" r="50000" b="50000"/>
            </a:path>
          </a:gradFill>
          <a:ln w="381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ZoneTexte 2"/>
          <p:cNvSpPr txBox="1"/>
          <p:nvPr/>
        </p:nvSpPr>
        <p:spPr>
          <a:xfrm>
            <a:off x="4841530" y="3722516"/>
            <a:ext cx="16096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b="1" dirty="0">
                <a:latin typeface="Arial" panose="020B0604020202020204" pitchFamily="34" charset="0"/>
                <a:cs typeface="Arial" panose="020B0604020202020204" pitchFamily="34" charset="0"/>
              </a:rPr>
              <a:t>Développement Durable</a:t>
            </a:r>
            <a:endParaRPr lang="fr-FR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422572" y="4635407"/>
            <a:ext cx="1483942" cy="3228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1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Environnement</a:t>
            </a:r>
            <a:endParaRPr lang="fr-FR" sz="8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653385" y="4653452"/>
            <a:ext cx="140690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Économique</a:t>
            </a:r>
            <a:endParaRPr lang="fr-FR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300920" y="1902269"/>
            <a:ext cx="886835" cy="3228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1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Social</a:t>
            </a:r>
            <a:endParaRPr lang="fr-FR" sz="8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21" name="Image 2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67048" y="2310839"/>
            <a:ext cx="1214864" cy="1092013"/>
          </a:xfrm>
          <a:prstGeom prst="rect">
            <a:avLst/>
          </a:prstGeom>
        </p:spPr>
      </p:pic>
      <p:sp>
        <p:nvSpPr>
          <p:cNvPr id="22" name="Rectangle à coins arrondis 21"/>
          <p:cNvSpPr/>
          <p:nvPr/>
        </p:nvSpPr>
        <p:spPr>
          <a:xfrm>
            <a:off x="8725103" y="3402852"/>
            <a:ext cx="1911242" cy="446916"/>
          </a:xfrm>
          <a:prstGeom prst="roundRect">
            <a:avLst/>
          </a:prstGeom>
          <a:noFill/>
          <a:ln w="28575">
            <a:solidFill>
              <a:srgbClr val="FF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Communication</a:t>
            </a:r>
          </a:p>
        </p:txBody>
      </p:sp>
      <p:sp>
        <p:nvSpPr>
          <p:cNvPr id="23" name="ZoneTexte 22"/>
          <p:cNvSpPr txBox="1"/>
          <p:nvPr/>
        </p:nvSpPr>
        <p:spPr>
          <a:xfrm>
            <a:off x="4394421" y="5931553"/>
            <a:ext cx="67071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3200" dirty="0">
                <a:solidFill>
                  <a:srgbClr val="4BAA4E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Les 5 commissions municipales</a:t>
            </a:r>
          </a:p>
        </p:txBody>
      </p:sp>
      <p:pic>
        <p:nvPicPr>
          <p:cNvPr id="16" name="Image 15">
            <a:extLst>
              <a:ext uri="{FF2B5EF4-FFF2-40B4-BE49-F238E27FC236}">
                <a16:creationId xmlns="" xmlns:a16="http://schemas.microsoft.com/office/drawing/2014/main" id="{2A0F3034-11AA-4129-BAA6-4F1240523496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2055" b="817"/>
          <a:stretch/>
        </p:blipFill>
        <p:spPr>
          <a:xfrm>
            <a:off x="0" y="5477522"/>
            <a:ext cx="1951317" cy="13804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3728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-16042" y="0"/>
            <a:ext cx="12216063" cy="1764632"/>
          </a:xfrm>
          <a:custGeom>
            <a:avLst/>
            <a:gdLst>
              <a:gd name="connsiteX0" fmla="*/ 0 w 12192000"/>
              <a:gd name="connsiteY0" fmla="*/ 0 h 1419726"/>
              <a:gd name="connsiteX1" fmla="*/ 12192000 w 12192000"/>
              <a:gd name="connsiteY1" fmla="*/ 0 h 1419726"/>
              <a:gd name="connsiteX2" fmla="*/ 12192000 w 12192000"/>
              <a:gd name="connsiteY2" fmla="*/ 1419726 h 1419726"/>
              <a:gd name="connsiteX3" fmla="*/ 0 w 12192000"/>
              <a:gd name="connsiteY3" fmla="*/ 1419726 h 1419726"/>
              <a:gd name="connsiteX4" fmla="*/ 0 w 12192000"/>
              <a:gd name="connsiteY4" fmla="*/ 0 h 1419726"/>
              <a:gd name="connsiteX0" fmla="*/ 0 w 12200021"/>
              <a:gd name="connsiteY0" fmla="*/ 0 h 1419726"/>
              <a:gd name="connsiteX1" fmla="*/ 12192000 w 12200021"/>
              <a:gd name="connsiteY1" fmla="*/ 0 h 1419726"/>
              <a:gd name="connsiteX2" fmla="*/ 12200021 w 12200021"/>
              <a:gd name="connsiteY2" fmla="*/ 593558 h 1419726"/>
              <a:gd name="connsiteX3" fmla="*/ 0 w 12200021"/>
              <a:gd name="connsiteY3" fmla="*/ 1419726 h 1419726"/>
              <a:gd name="connsiteX4" fmla="*/ 0 w 12200021"/>
              <a:gd name="connsiteY4" fmla="*/ 0 h 1419726"/>
              <a:gd name="connsiteX0" fmla="*/ 0 w 12200021"/>
              <a:gd name="connsiteY0" fmla="*/ 0 h 1419726"/>
              <a:gd name="connsiteX1" fmla="*/ 12192000 w 12200021"/>
              <a:gd name="connsiteY1" fmla="*/ 0 h 1419726"/>
              <a:gd name="connsiteX2" fmla="*/ 12200021 w 12200021"/>
              <a:gd name="connsiteY2" fmla="*/ 593558 h 1419726"/>
              <a:gd name="connsiteX3" fmla="*/ 0 w 12200021"/>
              <a:gd name="connsiteY3" fmla="*/ 1419726 h 1419726"/>
              <a:gd name="connsiteX4" fmla="*/ 0 w 12200021"/>
              <a:gd name="connsiteY4" fmla="*/ 0 h 1419726"/>
              <a:gd name="connsiteX0" fmla="*/ 16042 w 12216063"/>
              <a:gd name="connsiteY0" fmla="*/ 0 h 1764632"/>
              <a:gd name="connsiteX1" fmla="*/ 12208042 w 12216063"/>
              <a:gd name="connsiteY1" fmla="*/ 0 h 1764632"/>
              <a:gd name="connsiteX2" fmla="*/ 12216063 w 12216063"/>
              <a:gd name="connsiteY2" fmla="*/ 593558 h 1764632"/>
              <a:gd name="connsiteX3" fmla="*/ 0 w 12216063"/>
              <a:gd name="connsiteY3" fmla="*/ 1764632 h 1764632"/>
              <a:gd name="connsiteX4" fmla="*/ 16042 w 12216063"/>
              <a:gd name="connsiteY4" fmla="*/ 0 h 1764632"/>
              <a:gd name="connsiteX0" fmla="*/ 16042 w 12216063"/>
              <a:gd name="connsiteY0" fmla="*/ 0 h 1764632"/>
              <a:gd name="connsiteX1" fmla="*/ 12208042 w 12216063"/>
              <a:gd name="connsiteY1" fmla="*/ 0 h 1764632"/>
              <a:gd name="connsiteX2" fmla="*/ 12216063 w 12216063"/>
              <a:gd name="connsiteY2" fmla="*/ 858253 h 1764632"/>
              <a:gd name="connsiteX3" fmla="*/ 0 w 12216063"/>
              <a:gd name="connsiteY3" fmla="*/ 1764632 h 1764632"/>
              <a:gd name="connsiteX4" fmla="*/ 16042 w 12216063"/>
              <a:gd name="connsiteY4" fmla="*/ 0 h 17646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216063" h="1764632">
                <a:moveTo>
                  <a:pt x="16042" y="0"/>
                </a:moveTo>
                <a:lnTo>
                  <a:pt x="12208042" y="0"/>
                </a:lnTo>
                <a:cubicBezTo>
                  <a:pt x="12210716" y="286084"/>
                  <a:pt x="12213389" y="572169"/>
                  <a:pt x="12216063" y="858253"/>
                </a:cubicBezTo>
                <a:lnTo>
                  <a:pt x="0" y="1764632"/>
                </a:lnTo>
                <a:lnTo>
                  <a:pt x="16042" y="0"/>
                </a:lnTo>
                <a:close/>
              </a:path>
            </a:pathLst>
          </a:custGeom>
          <a:solidFill>
            <a:srgbClr val="4BAA4E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026" name="Picture 2" descr="74 contamine sarzin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29878" y="332038"/>
            <a:ext cx="676275" cy="89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ZoneTexte 5"/>
          <p:cNvSpPr txBox="1"/>
          <p:nvPr/>
        </p:nvSpPr>
        <p:spPr>
          <a:xfrm>
            <a:off x="1552073" y="488912"/>
            <a:ext cx="42351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chemeClr val="bg1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Contamine - </a:t>
            </a:r>
            <a:r>
              <a:rPr lang="fr-FR" sz="3200" dirty="0" err="1">
                <a:solidFill>
                  <a:schemeClr val="bg1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Sarzin</a:t>
            </a:r>
            <a:endParaRPr lang="fr-FR" sz="3200" dirty="0">
              <a:solidFill>
                <a:schemeClr val="bg1"/>
              </a:solidFill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</p:txBody>
      </p:sp>
      <p:sp>
        <p:nvSpPr>
          <p:cNvPr id="23" name="ZoneTexte 22"/>
          <p:cNvSpPr txBox="1"/>
          <p:nvPr/>
        </p:nvSpPr>
        <p:spPr>
          <a:xfrm>
            <a:off x="4394421" y="5931553"/>
            <a:ext cx="67071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3200" dirty="0">
                <a:solidFill>
                  <a:srgbClr val="4BAA4E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Les 5 commissions municipales</a:t>
            </a:r>
          </a:p>
        </p:txBody>
      </p:sp>
      <p:grpSp>
        <p:nvGrpSpPr>
          <p:cNvPr id="15" name="Groupe 14"/>
          <p:cNvGrpSpPr/>
          <p:nvPr/>
        </p:nvGrpSpPr>
        <p:grpSpPr>
          <a:xfrm>
            <a:off x="354815" y="1835644"/>
            <a:ext cx="3961416" cy="877240"/>
            <a:chOff x="349249" y="1985593"/>
            <a:chExt cx="3961416" cy="877240"/>
          </a:xfrm>
        </p:grpSpPr>
        <p:sp>
          <p:nvSpPr>
            <p:cNvPr id="9" name="Ellipse 8"/>
            <p:cNvSpPr/>
            <p:nvPr/>
          </p:nvSpPr>
          <p:spPr>
            <a:xfrm>
              <a:off x="349249" y="2009907"/>
              <a:ext cx="828613" cy="828613"/>
            </a:xfrm>
            <a:prstGeom prst="ellipse">
              <a:avLst/>
            </a:prstGeom>
            <a:blipFill dpi="0" rotWithShape="1">
              <a:blip r:embed="rId3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8" name="Ellipse 17"/>
            <p:cNvSpPr/>
            <p:nvPr/>
          </p:nvSpPr>
          <p:spPr>
            <a:xfrm>
              <a:off x="1354303" y="1995792"/>
              <a:ext cx="856842" cy="856842"/>
            </a:xfrm>
            <a:prstGeom prst="ellipse">
              <a:avLst/>
            </a:prstGeom>
            <a:blipFill dpi="0" rotWithShape="1">
              <a:blip r:embed="rId4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7" name="Ellipse 26"/>
            <p:cNvSpPr/>
            <p:nvPr/>
          </p:nvSpPr>
          <p:spPr>
            <a:xfrm>
              <a:off x="3433425" y="1985593"/>
              <a:ext cx="877240" cy="877240"/>
            </a:xfrm>
            <a:prstGeom prst="ellipse">
              <a:avLst/>
            </a:prstGeom>
            <a:blipFill dpi="0" rotWithShape="1">
              <a:blip r:embed="rId5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9" name="Ellipse 28"/>
            <p:cNvSpPr/>
            <p:nvPr/>
          </p:nvSpPr>
          <p:spPr>
            <a:xfrm>
              <a:off x="2387586" y="1989514"/>
              <a:ext cx="869398" cy="869398"/>
            </a:xfrm>
            <a:prstGeom prst="ellipse">
              <a:avLst/>
            </a:prstGeom>
            <a:blipFill dpi="0" rotWithShape="1">
              <a:blip r:embed="rId6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44" name="Groupe 43"/>
          <p:cNvGrpSpPr/>
          <p:nvPr/>
        </p:nvGrpSpPr>
        <p:grpSpPr>
          <a:xfrm>
            <a:off x="336679" y="4393084"/>
            <a:ext cx="2817671" cy="859649"/>
            <a:chOff x="396910" y="4870384"/>
            <a:chExt cx="2817671" cy="859649"/>
          </a:xfrm>
        </p:grpSpPr>
        <p:sp>
          <p:nvSpPr>
            <p:cNvPr id="24" name="Ellipse 23"/>
            <p:cNvSpPr/>
            <p:nvPr/>
          </p:nvSpPr>
          <p:spPr>
            <a:xfrm>
              <a:off x="2354932" y="4870384"/>
              <a:ext cx="859649" cy="859649"/>
            </a:xfrm>
            <a:prstGeom prst="ellipse">
              <a:avLst/>
            </a:prstGeom>
            <a:blipFill dpi="0" rotWithShape="1">
              <a:blip r:embed="rId7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5" name="Ellipse 24"/>
            <p:cNvSpPr/>
            <p:nvPr/>
          </p:nvSpPr>
          <p:spPr>
            <a:xfrm>
              <a:off x="396910" y="4870384"/>
              <a:ext cx="859649" cy="859649"/>
            </a:xfrm>
            <a:prstGeom prst="ellipse">
              <a:avLst/>
            </a:prstGeom>
            <a:blipFill dpi="0" rotWithShape="1">
              <a:blip r:embed="rId8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4" name="Ellipse 33"/>
            <p:cNvSpPr/>
            <p:nvPr/>
          </p:nvSpPr>
          <p:spPr>
            <a:xfrm>
              <a:off x="1375921" y="4870384"/>
              <a:ext cx="859649" cy="859649"/>
            </a:xfrm>
            <a:prstGeom prst="ellipse">
              <a:avLst/>
            </a:prstGeom>
            <a:blipFill dpi="0" rotWithShape="1">
              <a:blip r:embed="rId9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45" name="Groupe 44"/>
          <p:cNvGrpSpPr/>
          <p:nvPr/>
        </p:nvGrpSpPr>
        <p:grpSpPr>
          <a:xfrm>
            <a:off x="7511594" y="1817413"/>
            <a:ext cx="3969146" cy="886976"/>
            <a:chOff x="7511594" y="1817413"/>
            <a:chExt cx="3969146" cy="886976"/>
          </a:xfrm>
        </p:grpSpPr>
        <p:sp>
          <p:nvSpPr>
            <p:cNvPr id="28" name="Ellipse 27"/>
            <p:cNvSpPr/>
            <p:nvPr/>
          </p:nvSpPr>
          <p:spPr>
            <a:xfrm>
              <a:off x="7511594" y="1817413"/>
              <a:ext cx="824878" cy="886976"/>
            </a:xfrm>
            <a:prstGeom prst="ellipse">
              <a:avLst/>
            </a:prstGeom>
            <a:blipFill dpi="0" rotWithShape="1">
              <a:blip r:embed="rId10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3" name="Ellipse 32"/>
            <p:cNvSpPr/>
            <p:nvPr/>
          </p:nvSpPr>
          <p:spPr>
            <a:xfrm>
              <a:off x="8497585" y="1817413"/>
              <a:ext cx="886976" cy="886976"/>
            </a:xfrm>
            <a:prstGeom prst="ellipse">
              <a:avLst/>
            </a:prstGeom>
            <a:blipFill dpi="0" rotWithShape="1">
              <a:blip r:embed="rId11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5" name="Ellipse 34"/>
            <p:cNvSpPr/>
            <p:nvPr/>
          </p:nvSpPr>
          <p:spPr>
            <a:xfrm>
              <a:off x="9545674" y="1817413"/>
              <a:ext cx="886976" cy="886976"/>
            </a:xfrm>
            <a:prstGeom prst="ellipse">
              <a:avLst/>
            </a:prstGeom>
            <a:blipFill dpi="0" rotWithShape="1">
              <a:blip r:embed="rId12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6" name="Ellipse 35"/>
            <p:cNvSpPr/>
            <p:nvPr/>
          </p:nvSpPr>
          <p:spPr>
            <a:xfrm>
              <a:off x="10593764" y="1817413"/>
              <a:ext cx="886976" cy="886976"/>
            </a:xfrm>
            <a:prstGeom prst="ellipse">
              <a:avLst/>
            </a:prstGeom>
            <a:blipFill dpi="0" rotWithShape="1">
              <a:blip r:embed="rId13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16" name="Groupe 15"/>
          <p:cNvGrpSpPr/>
          <p:nvPr/>
        </p:nvGrpSpPr>
        <p:grpSpPr>
          <a:xfrm>
            <a:off x="362216" y="3144732"/>
            <a:ext cx="3985431" cy="879020"/>
            <a:chOff x="408990" y="3408225"/>
            <a:chExt cx="3985431" cy="879020"/>
          </a:xfrm>
        </p:grpSpPr>
        <p:sp>
          <p:nvSpPr>
            <p:cNvPr id="20" name="Ellipse 19"/>
            <p:cNvSpPr/>
            <p:nvPr/>
          </p:nvSpPr>
          <p:spPr>
            <a:xfrm>
              <a:off x="408990" y="3408225"/>
              <a:ext cx="879020" cy="879020"/>
            </a:xfrm>
            <a:prstGeom prst="ellipse">
              <a:avLst/>
            </a:prstGeom>
            <a:blipFill dpi="0" rotWithShape="1">
              <a:blip r:embed="rId14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6" name="Ellipse 25"/>
            <p:cNvSpPr/>
            <p:nvPr/>
          </p:nvSpPr>
          <p:spPr>
            <a:xfrm>
              <a:off x="1443012" y="3408225"/>
              <a:ext cx="879020" cy="879020"/>
            </a:xfrm>
            <a:prstGeom prst="ellipse">
              <a:avLst/>
            </a:prstGeom>
            <a:blipFill dpi="0" rotWithShape="1">
              <a:blip r:embed="rId15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7" name="Ellipse 36"/>
            <p:cNvSpPr/>
            <p:nvPr/>
          </p:nvSpPr>
          <p:spPr>
            <a:xfrm>
              <a:off x="2477034" y="3408225"/>
              <a:ext cx="883365" cy="879020"/>
            </a:xfrm>
            <a:prstGeom prst="ellipse">
              <a:avLst/>
            </a:prstGeom>
            <a:blipFill dpi="0" rotWithShape="1">
              <a:blip r:embed="rId16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8" name="Ellipse 37"/>
            <p:cNvSpPr/>
            <p:nvPr/>
          </p:nvSpPr>
          <p:spPr>
            <a:xfrm>
              <a:off x="3515401" y="3408225"/>
              <a:ext cx="879020" cy="879020"/>
            </a:xfrm>
            <a:prstGeom prst="ellipse">
              <a:avLst/>
            </a:prstGeom>
            <a:blipFill dpi="0" rotWithShape="1">
              <a:blip r:embed="rId11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43" name="Groupe 42"/>
          <p:cNvGrpSpPr/>
          <p:nvPr/>
        </p:nvGrpSpPr>
        <p:grpSpPr>
          <a:xfrm>
            <a:off x="5733898" y="3197156"/>
            <a:ext cx="5659986" cy="826596"/>
            <a:chOff x="5820754" y="3454731"/>
            <a:chExt cx="5659986" cy="826596"/>
          </a:xfrm>
        </p:grpSpPr>
        <p:sp>
          <p:nvSpPr>
            <p:cNvPr id="17" name="Ellipse 16"/>
            <p:cNvSpPr/>
            <p:nvPr/>
          </p:nvSpPr>
          <p:spPr>
            <a:xfrm>
              <a:off x="8720788" y="3454731"/>
              <a:ext cx="826596" cy="826596"/>
            </a:xfrm>
            <a:prstGeom prst="ellipse">
              <a:avLst/>
            </a:prstGeom>
            <a:blipFill dpi="0" rotWithShape="1">
              <a:blip r:embed="rId17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9" name="Ellipse 18"/>
            <p:cNvSpPr/>
            <p:nvPr/>
          </p:nvSpPr>
          <p:spPr>
            <a:xfrm>
              <a:off x="5820754" y="3454731"/>
              <a:ext cx="826596" cy="826596"/>
            </a:xfrm>
            <a:prstGeom prst="ellipse">
              <a:avLst/>
            </a:prstGeom>
            <a:blipFill dpi="0" rotWithShape="1">
              <a:blip r:embed="rId18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0" name="Ellipse 29"/>
            <p:cNvSpPr/>
            <p:nvPr/>
          </p:nvSpPr>
          <p:spPr>
            <a:xfrm>
              <a:off x="6787432" y="3454731"/>
              <a:ext cx="826596" cy="826596"/>
            </a:xfrm>
            <a:prstGeom prst="ellipse">
              <a:avLst/>
            </a:prstGeom>
            <a:blipFill dpi="0" rotWithShape="1">
              <a:blip r:embed="rId19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1" name="Ellipse 30"/>
            <p:cNvSpPr/>
            <p:nvPr/>
          </p:nvSpPr>
          <p:spPr>
            <a:xfrm>
              <a:off x="9687466" y="3454731"/>
              <a:ext cx="826596" cy="826596"/>
            </a:xfrm>
            <a:prstGeom prst="ellipse">
              <a:avLst/>
            </a:prstGeom>
            <a:blipFill dpi="0" rotWithShape="1">
              <a:blip r:embed="rId20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2" name="Ellipse 31"/>
            <p:cNvSpPr/>
            <p:nvPr/>
          </p:nvSpPr>
          <p:spPr>
            <a:xfrm>
              <a:off x="10654144" y="3454731"/>
              <a:ext cx="826596" cy="826596"/>
            </a:xfrm>
            <a:prstGeom prst="ellipse">
              <a:avLst/>
            </a:prstGeom>
            <a:blipFill dpi="0" rotWithShape="1">
              <a:blip r:embed="rId21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9" name="Ellipse 38"/>
            <p:cNvSpPr/>
            <p:nvPr/>
          </p:nvSpPr>
          <p:spPr>
            <a:xfrm>
              <a:off x="7754110" y="3454731"/>
              <a:ext cx="826596" cy="826596"/>
            </a:xfrm>
            <a:prstGeom prst="ellipse">
              <a:avLst/>
            </a:prstGeom>
            <a:blipFill dpi="0" rotWithShape="1">
              <a:blip r:embed="rId11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12" name="ZoneTexte 11"/>
          <p:cNvSpPr txBox="1"/>
          <p:nvPr/>
        </p:nvSpPr>
        <p:spPr>
          <a:xfrm>
            <a:off x="542629" y="2734550"/>
            <a:ext cx="232282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>
                <a:solidFill>
                  <a:srgbClr val="4BAA4E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Economie</a:t>
            </a:r>
          </a:p>
        </p:txBody>
      </p:sp>
      <p:sp>
        <p:nvSpPr>
          <p:cNvPr id="40" name="ZoneTexte 39"/>
          <p:cNvSpPr txBox="1"/>
          <p:nvPr/>
        </p:nvSpPr>
        <p:spPr>
          <a:xfrm>
            <a:off x="542629" y="4056704"/>
            <a:ext cx="386103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err="1">
                <a:solidFill>
                  <a:srgbClr val="4BAA4E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Developpement</a:t>
            </a:r>
            <a:r>
              <a:rPr lang="fr-FR" sz="1400" dirty="0">
                <a:solidFill>
                  <a:srgbClr val="4BAA4E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 durable</a:t>
            </a:r>
          </a:p>
        </p:txBody>
      </p:sp>
      <p:sp>
        <p:nvSpPr>
          <p:cNvPr id="41" name="ZoneTexte 40"/>
          <p:cNvSpPr txBox="1"/>
          <p:nvPr/>
        </p:nvSpPr>
        <p:spPr>
          <a:xfrm>
            <a:off x="7614027" y="2717506"/>
            <a:ext cx="386103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400" dirty="0">
                <a:solidFill>
                  <a:srgbClr val="4BAA4E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Social</a:t>
            </a:r>
          </a:p>
        </p:txBody>
      </p:sp>
      <p:sp>
        <p:nvSpPr>
          <p:cNvPr id="42" name="ZoneTexte 41"/>
          <p:cNvSpPr txBox="1"/>
          <p:nvPr/>
        </p:nvSpPr>
        <p:spPr>
          <a:xfrm>
            <a:off x="7532845" y="4023752"/>
            <a:ext cx="386103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400" dirty="0">
                <a:solidFill>
                  <a:srgbClr val="4BAA4E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Environnement</a:t>
            </a:r>
          </a:p>
        </p:txBody>
      </p:sp>
      <p:pic>
        <p:nvPicPr>
          <p:cNvPr id="47" name="Image 46">
            <a:extLst>
              <a:ext uri="{FF2B5EF4-FFF2-40B4-BE49-F238E27FC236}">
                <a16:creationId xmlns="" xmlns:a16="http://schemas.microsoft.com/office/drawing/2014/main" id="{A04607DF-9CE5-4F08-8DDA-85EFD1B43C83}"/>
              </a:ext>
            </a:extLst>
          </p:cNvPr>
          <p:cNvPicPr>
            <a:picLocks noChangeAspect="1"/>
          </p:cNvPicPr>
          <p:nvPr/>
        </p:nvPicPr>
        <p:blipFill rotWithShape="1">
          <a:blip r:embed="rId2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2055" b="817"/>
          <a:stretch/>
        </p:blipFill>
        <p:spPr>
          <a:xfrm>
            <a:off x="0" y="5477522"/>
            <a:ext cx="1951317" cy="1380478"/>
          </a:xfrm>
          <a:prstGeom prst="rect">
            <a:avLst/>
          </a:prstGeom>
        </p:spPr>
      </p:pic>
      <p:sp>
        <p:nvSpPr>
          <p:cNvPr id="46" name="ZoneTexte 45"/>
          <p:cNvSpPr txBox="1"/>
          <p:nvPr/>
        </p:nvSpPr>
        <p:spPr>
          <a:xfrm>
            <a:off x="549625" y="5285685"/>
            <a:ext cx="386103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>
                <a:solidFill>
                  <a:srgbClr val="4BAA4E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Communication</a:t>
            </a:r>
          </a:p>
        </p:txBody>
      </p:sp>
    </p:spTree>
    <p:extLst>
      <p:ext uri="{BB962C8B-B14F-4D97-AF65-F5344CB8AC3E}">
        <p14:creationId xmlns:p14="http://schemas.microsoft.com/office/powerpoint/2010/main" val="3871219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 8">
            <a:extLst>
              <a:ext uri="{FF2B5EF4-FFF2-40B4-BE49-F238E27FC236}">
                <a16:creationId xmlns="" xmlns:a16="http://schemas.microsoft.com/office/drawing/2014/main" id="{44103A23-667B-4F5F-8B64-2DF802F2374B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2055" b="817"/>
          <a:stretch/>
        </p:blipFill>
        <p:spPr>
          <a:xfrm>
            <a:off x="0" y="5477522"/>
            <a:ext cx="1951317" cy="1380478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16315"/>
            <a:ext cx="12216063" cy="1764632"/>
          </a:xfrm>
          <a:custGeom>
            <a:avLst/>
            <a:gdLst>
              <a:gd name="connsiteX0" fmla="*/ 0 w 12192000"/>
              <a:gd name="connsiteY0" fmla="*/ 0 h 1419726"/>
              <a:gd name="connsiteX1" fmla="*/ 12192000 w 12192000"/>
              <a:gd name="connsiteY1" fmla="*/ 0 h 1419726"/>
              <a:gd name="connsiteX2" fmla="*/ 12192000 w 12192000"/>
              <a:gd name="connsiteY2" fmla="*/ 1419726 h 1419726"/>
              <a:gd name="connsiteX3" fmla="*/ 0 w 12192000"/>
              <a:gd name="connsiteY3" fmla="*/ 1419726 h 1419726"/>
              <a:gd name="connsiteX4" fmla="*/ 0 w 12192000"/>
              <a:gd name="connsiteY4" fmla="*/ 0 h 1419726"/>
              <a:gd name="connsiteX0" fmla="*/ 0 w 12200021"/>
              <a:gd name="connsiteY0" fmla="*/ 0 h 1419726"/>
              <a:gd name="connsiteX1" fmla="*/ 12192000 w 12200021"/>
              <a:gd name="connsiteY1" fmla="*/ 0 h 1419726"/>
              <a:gd name="connsiteX2" fmla="*/ 12200021 w 12200021"/>
              <a:gd name="connsiteY2" fmla="*/ 593558 h 1419726"/>
              <a:gd name="connsiteX3" fmla="*/ 0 w 12200021"/>
              <a:gd name="connsiteY3" fmla="*/ 1419726 h 1419726"/>
              <a:gd name="connsiteX4" fmla="*/ 0 w 12200021"/>
              <a:gd name="connsiteY4" fmla="*/ 0 h 1419726"/>
              <a:gd name="connsiteX0" fmla="*/ 0 w 12200021"/>
              <a:gd name="connsiteY0" fmla="*/ 0 h 1419726"/>
              <a:gd name="connsiteX1" fmla="*/ 12192000 w 12200021"/>
              <a:gd name="connsiteY1" fmla="*/ 0 h 1419726"/>
              <a:gd name="connsiteX2" fmla="*/ 12200021 w 12200021"/>
              <a:gd name="connsiteY2" fmla="*/ 593558 h 1419726"/>
              <a:gd name="connsiteX3" fmla="*/ 0 w 12200021"/>
              <a:gd name="connsiteY3" fmla="*/ 1419726 h 1419726"/>
              <a:gd name="connsiteX4" fmla="*/ 0 w 12200021"/>
              <a:gd name="connsiteY4" fmla="*/ 0 h 1419726"/>
              <a:gd name="connsiteX0" fmla="*/ 16042 w 12216063"/>
              <a:gd name="connsiteY0" fmla="*/ 0 h 1764632"/>
              <a:gd name="connsiteX1" fmla="*/ 12208042 w 12216063"/>
              <a:gd name="connsiteY1" fmla="*/ 0 h 1764632"/>
              <a:gd name="connsiteX2" fmla="*/ 12216063 w 12216063"/>
              <a:gd name="connsiteY2" fmla="*/ 593558 h 1764632"/>
              <a:gd name="connsiteX3" fmla="*/ 0 w 12216063"/>
              <a:gd name="connsiteY3" fmla="*/ 1764632 h 1764632"/>
              <a:gd name="connsiteX4" fmla="*/ 16042 w 12216063"/>
              <a:gd name="connsiteY4" fmla="*/ 0 h 1764632"/>
              <a:gd name="connsiteX0" fmla="*/ 16042 w 12216063"/>
              <a:gd name="connsiteY0" fmla="*/ 0 h 1764632"/>
              <a:gd name="connsiteX1" fmla="*/ 12208042 w 12216063"/>
              <a:gd name="connsiteY1" fmla="*/ 0 h 1764632"/>
              <a:gd name="connsiteX2" fmla="*/ 12216063 w 12216063"/>
              <a:gd name="connsiteY2" fmla="*/ 858253 h 1764632"/>
              <a:gd name="connsiteX3" fmla="*/ 0 w 12216063"/>
              <a:gd name="connsiteY3" fmla="*/ 1764632 h 1764632"/>
              <a:gd name="connsiteX4" fmla="*/ 16042 w 12216063"/>
              <a:gd name="connsiteY4" fmla="*/ 0 h 17646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216063" h="1764632">
                <a:moveTo>
                  <a:pt x="16042" y="0"/>
                </a:moveTo>
                <a:lnTo>
                  <a:pt x="12208042" y="0"/>
                </a:lnTo>
                <a:cubicBezTo>
                  <a:pt x="12210716" y="286084"/>
                  <a:pt x="12213389" y="572169"/>
                  <a:pt x="12216063" y="858253"/>
                </a:cubicBezTo>
                <a:lnTo>
                  <a:pt x="0" y="1764632"/>
                </a:lnTo>
                <a:lnTo>
                  <a:pt x="16042" y="0"/>
                </a:lnTo>
                <a:close/>
              </a:path>
            </a:pathLst>
          </a:custGeom>
          <a:solidFill>
            <a:srgbClr val="4BAA4E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026" name="Picture 2" descr="74 contamine sarzin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29878" y="332038"/>
            <a:ext cx="676275" cy="89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ZoneTexte 5"/>
          <p:cNvSpPr txBox="1"/>
          <p:nvPr/>
        </p:nvSpPr>
        <p:spPr>
          <a:xfrm>
            <a:off x="1951317" y="431247"/>
            <a:ext cx="42351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>
                <a:solidFill>
                  <a:schemeClr val="bg1"/>
                </a:solidFill>
                <a:latin typeface="Arial" panose="020B0604020202020204" pitchFamily="34" charset="0"/>
                <a:ea typeface="Adobe Gothic Std B" panose="020B0800000000000000" pitchFamily="34" charset="-128"/>
                <a:cs typeface="Arial" panose="020B0604020202020204" pitchFamily="34" charset="0"/>
              </a:rPr>
              <a:t>Economie - Budget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29A76F05-1AAE-4BC0-8502-5CFACE98AEFB}"/>
              </a:ext>
            </a:extLst>
          </p:cNvPr>
          <p:cNvSpPr/>
          <p:nvPr/>
        </p:nvSpPr>
        <p:spPr>
          <a:xfrm>
            <a:off x="1419375" y="1622278"/>
            <a:ext cx="9345227" cy="39149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fr-FR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fr-CH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fr-FR" b="1" u="sng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 ce jour, la commune a contracté des emprunts à hauteur de 2 830 000 €</a:t>
            </a:r>
            <a:r>
              <a:rPr lang="fr-FR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fr-CH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fr-FR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Nous avons </a:t>
            </a:r>
            <a:r>
              <a:rPr lang="fr-FR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28 crédits en cours</a:t>
            </a:r>
            <a:r>
              <a:rPr lang="fr-FR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d’une durée de 10 à 25 ans.</a:t>
            </a:r>
            <a:endParaRPr lang="fr-CH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fr-FR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Le plus ancien se terminera en 2023, le plus récent en 2045.</a:t>
            </a:r>
            <a:endParaRPr lang="fr-CH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fr-FR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Les taux varient de 1.49 à 5.79%.</a:t>
            </a:r>
            <a:endParaRPr lang="fr-CH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fr-FR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Au 1</a:t>
            </a:r>
            <a:r>
              <a:rPr lang="fr-FR" b="1" baseline="30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er</a:t>
            </a:r>
            <a:r>
              <a:rPr lang="fr-FR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janvier 2020, le capital restant dû s’élève à 1 713 241.85 €.</a:t>
            </a:r>
            <a:endParaRPr lang="fr-CH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fr-FR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En 2020, le montant du remboursement des annuités s’élève à 226 475.95 € (dont capital : 172 751.06 €, dont charges d’intérêt : 53 724.89 €).</a:t>
            </a:r>
            <a:endParaRPr lang="fr-CH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fr-FR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fr-FR" b="1" u="sng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Encours de la dette / population  2 433.58 € (moyenne nationale pour les communes de même taille : 621€/habitant)</a:t>
            </a:r>
            <a:endParaRPr lang="fr-CH" b="1" u="sng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3243887" y="5851064"/>
            <a:ext cx="79074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3200" dirty="0" smtClean="0">
                <a:solidFill>
                  <a:srgbClr val="4BAA4E"/>
                </a:solidFill>
                <a:latin typeface="Adobe Gothic Std B" panose="020B0800000000000000" pitchFamily="34" charset="-128"/>
                <a:ea typeface="Adobe Gothic Std B"/>
              </a:rPr>
              <a:t>Etat de la dette</a:t>
            </a:r>
            <a:endParaRPr lang="fr-FR" sz="3200" dirty="0">
              <a:solidFill>
                <a:srgbClr val="4BAA4E"/>
              </a:solidFill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56003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-101017"/>
            <a:ext cx="12216063" cy="1764632"/>
          </a:xfrm>
          <a:custGeom>
            <a:avLst/>
            <a:gdLst>
              <a:gd name="connsiteX0" fmla="*/ 0 w 12192000"/>
              <a:gd name="connsiteY0" fmla="*/ 0 h 1419726"/>
              <a:gd name="connsiteX1" fmla="*/ 12192000 w 12192000"/>
              <a:gd name="connsiteY1" fmla="*/ 0 h 1419726"/>
              <a:gd name="connsiteX2" fmla="*/ 12192000 w 12192000"/>
              <a:gd name="connsiteY2" fmla="*/ 1419726 h 1419726"/>
              <a:gd name="connsiteX3" fmla="*/ 0 w 12192000"/>
              <a:gd name="connsiteY3" fmla="*/ 1419726 h 1419726"/>
              <a:gd name="connsiteX4" fmla="*/ 0 w 12192000"/>
              <a:gd name="connsiteY4" fmla="*/ 0 h 1419726"/>
              <a:gd name="connsiteX0" fmla="*/ 0 w 12200021"/>
              <a:gd name="connsiteY0" fmla="*/ 0 h 1419726"/>
              <a:gd name="connsiteX1" fmla="*/ 12192000 w 12200021"/>
              <a:gd name="connsiteY1" fmla="*/ 0 h 1419726"/>
              <a:gd name="connsiteX2" fmla="*/ 12200021 w 12200021"/>
              <a:gd name="connsiteY2" fmla="*/ 593558 h 1419726"/>
              <a:gd name="connsiteX3" fmla="*/ 0 w 12200021"/>
              <a:gd name="connsiteY3" fmla="*/ 1419726 h 1419726"/>
              <a:gd name="connsiteX4" fmla="*/ 0 w 12200021"/>
              <a:gd name="connsiteY4" fmla="*/ 0 h 1419726"/>
              <a:gd name="connsiteX0" fmla="*/ 0 w 12200021"/>
              <a:gd name="connsiteY0" fmla="*/ 0 h 1419726"/>
              <a:gd name="connsiteX1" fmla="*/ 12192000 w 12200021"/>
              <a:gd name="connsiteY1" fmla="*/ 0 h 1419726"/>
              <a:gd name="connsiteX2" fmla="*/ 12200021 w 12200021"/>
              <a:gd name="connsiteY2" fmla="*/ 593558 h 1419726"/>
              <a:gd name="connsiteX3" fmla="*/ 0 w 12200021"/>
              <a:gd name="connsiteY3" fmla="*/ 1419726 h 1419726"/>
              <a:gd name="connsiteX4" fmla="*/ 0 w 12200021"/>
              <a:gd name="connsiteY4" fmla="*/ 0 h 1419726"/>
              <a:gd name="connsiteX0" fmla="*/ 16042 w 12216063"/>
              <a:gd name="connsiteY0" fmla="*/ 0 h 1764632"/>
              <a:gd name="connsiteX1" fmla="*/ 12208042 w 12216063"/>
              <a:gd name="connsiteY1" fmla="*/ 0 h 1764632"/>
              <a:gd name="connsiteX2" fmla="*/ 12216063 w 12216063"/>
              <a:gd name="connsiteY2" fmla="*/ 593558 h 1764632"/>
              <a:gd name="connsiteX3" fmla="*/ 0 w 12216063"/>
              <a:gd name="connsiteY3" fmla="*/ 1764632 h 1764632"/>
              <a:gd name="connsiteX4" fmla="*/ 16042 w 12216063"/>
              <a:gd name="connsiteY4" fmla="*/ 0 h 1764632"/>
              <a:gd name="connsiteX0" fmla="*/ 16042 w 12216063"/>
              <a:gd name="connsiteY0" fmla="*/ 0 h 1764632"/>
              <a:gd name="connsiteX1" fmla="*/ 12208042 w 12216063"/>
              <a:gd name="connsiteY1" fmla="*/ 0 h 1764632"/>
              <a:gd name="connsiteX2" fmla="*/ 12216063 w 12216063"/>
              <a:gd name="connsiteY2" fmla="*/ 858253 h 1764632"/>
              <a:gd name="connsiteX3" fmla="*/ 0 w 12216063"/>
              <a:gd name="connsiteY3" fmla="*/ 1764632 h 1764632"/>
              <a:gd name="connsiteX4" fmla="*/ 16042 w 12216063"/>
              <a:gd name="connsiteY4" fmla="*/ 0 h 17646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216063" h="1764632">
                <a:moveTo>
                  <a:pt x="16042" y="0"/>
                </a:moveTo>
                <a:lnTo>
                  <a:pt x="12208042" y="0"/>
                </a:lnTo>
                <a:cubicBezTo>
                  <a:pt x="12210716" y="286084"/>
                  <a:pt x="12213389" y="572169"/>
                  <a:pt x="12216063" y="858253"/>
                </a:cubicBezTo>
                <a:lnTo>
                  <a:pt x="0" y="1764632"/>
                </a:lnTo>
                <a:lnTo>
                  <a:pt x="16042" y="0"/>
                </a:lnTo>
                <a:close/>
              </a:path>
            </a:pathLst>
          </a:custGeom>
          <a:solidFill>
            <a:srgbClr val="4BAA4E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026" name="Picture 2" descr="74 contamine sarzin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29878" y="332038"/>
            <a:ext cx="676275" cy="89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ZoneTexte 5"/>
          <p:cNvSpPr txBox="1"/>
          <p:nvPr/>
        </p:nvSpPr>
        <p:spPr>
          <a:xfrm>
            <a:off x="1536031" y="383819"/>
            <a:ext cx="42351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>
                <a:solidFill>
                  <a:schemeClr val="bg1"/>
                </a:solidFill>
                <a:latin typeface="Arial" panose="020B0604020202020204" pitchFamily="34" charset="0"/>
                <a:ea typeface="Adobe Gothic Std B" panose="020B0800000000000000" pitchFamily="34" charset="-128"/>
                <a:cs typeface="Arial" panose="020B0604020202020204" pitchFamily="34" charset="0"/>
              </a:rPr>
              <a:t>Economie - Budget</a:t>
            </a:r>
          </a:p>
        </p:txBody>
      </p:sp>
      <p:pic>
        <p:nvPicPr>
          <p:cNvPr id="48" name="Image 47">
            <a:extLst>
              <a:ext uri="{FF2B5EF4-FFF2-40B4-BE49-F238E27FC236}">
                <a16:creationId xmlns="" xmlns:a16="http://schemas.microsoft.com/office/drawing/2014/main" id="{746D0A92-A365-417D-A46E-2F46B9BDF7E3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2055" b="817"/>
          <a:stretch/>
        </p:blipFill>
        <p:spPr>
          <a:xfrm>
            <a:off x="0" y="5477522"/>
            <a:ext cx="1951317" cy="1380478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1106153" y="2096670"/>
            <a:ext cx="9092290" cy="42267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defRPr/>
            </a:pPr>
            <a:r>
              <a:rPr lang="fr-FR" b="1" kern="0" dirty="0">
                <a:solidFill>
                  <a:srgbClr val="303030"/>
                </a:solidFill>
                <a:latin typeface="Arial" panose="020B0604020202020204" pitchFamily="34" charset="0"/>
                <a:ea typeface="Adobe Gothic Std B"/>
                <a:cs typeface="Arial" panose="020B0604020202020204" pitchFamily="34" charset="0"/>
              </a:rPr>
              <a:t>Le  budget primitif retrace l’ensemble des dépenses et des recettes autorisées et prévues pour l’année 2020. </a:t>
            </a:r>
            <a:endParaRPr lang="fr-FR" b="1" kern="0" dirty="0" smtClean="0">
              <a:solidFill>
                <a:srgbClr val="303030"/>
              </a:solidFill>
              <a:latin typeface="Arial" panose="020B0604020202020204" pitchFamily="34" charset="0"/>
              <a:ea typeface="Adobe Gothic Std B"/>
              <a:cs typeface="Arial" panose="020B0604020202020204" pitchFamily="34" charset="0"/>
            </a:endParaRPr>
          </a:p>
          <a:p>
            <a:pPr lvl="0" algn="just">
              <a:defRPr/>
            </a:pPr>
            <a:endParaRPr lang="fr-FR" kern="0" dirty="0">
              <a:solidFill>
                <a:sysClr val="windowText" lastClr="000000"/>
              </a:solidFill>
              <a:latin typeface="Arial" panose="020B0604020202020204" pitchFamily="34" charset="0"/>
              <a:ea typeface="Adobe Gothic Std B"/>
              <a:cs typeface="Arial" panose="020B0604020202020204" pitchFamily="34" charset="0"/>
            </a:endParaRPr>
          </a:p>
          <a:p>
            <a:pPr lvl="0" algn="just">
              <a:defRPr/>
            </a:pPr>
            <a:r>
              <a:rPr lang="fr-FR" b="1" kern="0" dirty="0">
                <a:solidFill>
                  <a:srgbClr val="303030"/>
                </a:solidFill>
                <a:latin typeface="Arial" panose="020B0604020202020204" pitchFamily="34" charset="0"/>
                <a:ea typeface="Adobe Gothic Std B"/>
                <a:cs typeface="Arial" panose="020B0604020202020204" pitchFamily="34" charset="0"/>
              </a:rPr>
              <a:t>Il peut être consulté sur simple demande au secrétariat de la mairie aux heures d’ouvertures des bureaux ou sur le site Internet de la </a:t>
            </a:r>
            <a:r>
              <a:rPr lang="fr-FR" b="1" kern="0" dirty="0" smtClean="0">
                <a:solidFill>
                  <a:srgbClr val="303030"/>
                </a:solidFill>
                <a:latin typeface="Arial" panose="020B0604020202020204" pitchFamily="34" charset="0"/>
                <a:ea typeface="Adobe Gothic Std B"/>
                <a:cs typeface="Arial" panose="020B0604020202020204" pitchFamily="34" charset="0"/>
              </a:rPr>
              <a:t>commune.</a:t>
            </a:r>
          </a:p>
          <a:p>
            <a:pPr lvl="0" algn="just">
              <a:defRPr/>
            </a:pPr>
            <a:endParaRPr lang="fr-FR" kern="0" dirty="0" smtClean="0">
              <a:solidFill>
                <a:sysClr val="windowText" lastClr="000000"/>
              </a:solidFill>
              <a:latin typeface="Arial" panose="020B0604020202020204" pitchFamily="34" charset="0"/>
              <a:ea typeface="Adobe Gothic Std B"/>
              <a:cs typeface="Arial" panose="020B0604020202020204" pitchFamily="34" charset="0"/>
            </a:endParaRPr>
          </a:p>
          <a:p>
            <a:pPr lvl="0" algn="just">
              <a:defRPr/>
            </a:pPr>
            <a:r>
              <a:rPr lang="fr-FR" b="1" kern="0" dirty="0" smtClean="0">
                <a:solidFill>
                  <a:srgbClr val="303030"/>
                </a:solidFill>
                <a:latin typeface="Arial" panose="020B0604020202020204" pitchFamily="34" charset="0"/>
                <a:ea typeface="Adobe Gothic Std B"/>
                <a:cs typeface="Arial" panose="020B0604020202020204" pitchFamily="34" charset="0"/>
              </a:rPr>
              <a:t>Le budget 2020 a été voté le 10 juillet 2020 par le conseil municipal </a:t>
            </a:r>
            <a:r>
              <a:rPr lang="fr-FR" b="1" u="sng" kern="0" dirty="0" smtClean="0">
                <a:solidFill>
                  <a:srgbClr val="303030"/>
                </a:solidFill>
                <a:latin typeface="Arial" panose="020B0604020202020204" pitchFamily="34" charset="0"/>
                <a:ea typeface="Adobe Gothic Std B"/>
                <a:cs typeface="Arial" panose="020B0604020202020204" pitchFamily="34" charset="0"/>
              </a:rPr>
              <a:t>par défaut</a:t>
            </a:r>
            <a:r>
              <a:rPr lang="fr-FR" b="1" kern="0" dirty="0" smtClean="0">
                <a:solidFill>
                  <a:srgbClr val="303030"/>
                </a:solidFill>
                <a:latin typeface="Arial" panose="020B0604020202020204" pitchFamily="34" charset="0"/>
                <a:ea typeface="Adobe Gothic Std B"/>
                <a:cs typeface="Arial" panose="020B0604020202020204" pitchFamily="34" charset="0"/>
              </a:rPr>
              <a:t>,</a:t>
            </a:r>
          </a:p>
          <a:p>
            <a:pPr lvl="0" algn="just">
              <a:defRPr/>
            </a:pPr>
            <a:r>
              <a:rPr lang="fr-FR" b="1" kern="0" dirty="0">
                <a:solidFill>
                  <a:srgbClr val="303030"/>
                </a:solidFill>
                <a:latin typeface="Arial" panose="020B0604020202020204" pitchFamily="34" charset="0"/>
                <a:ea typeface="Adobe Gothic Std B"/>
                <a:cs typeface="Arial" panose="020B0604020202020204" pitchFamily="34" charset="0"/>
              </a:rPr>
              <a:t>Même s’il </a:t>
            </a:r>
            <a:r>
              <a:rPr lang="fr-FR" b="1" kern="0" dirty="0" smtClean="0">
                <a:solidFill>
                  <a:srgbClr val="303030"/>
                </a:solidFill>
                <a:latin typeface="Arial" panose="020B0604020202020204" pitchFamily="34" charset="0"/>
                <a:ea typeface="Adobe Gothic Std B"/>
                <a:cs typeface="Arial" panose="020B0604020202020204" pitchFamily="34" charset="0"/>
              </a:rPr>
              <a:t>avait été établi avec  la volonté</a:t>
            </a:r>
            <a:endParaRPr lang="fr-FR" kern="0" dirty="0">
              <a:solidFill>
                <a:sysClr val="windowText" lastClr="000000"/>
              </a:solidFill>
              <a:latin typeface="Arial" panose="020B0604020202020204" pitchFamily="34" charset="0"/>
              <a:ea typeface="Adobe Gothic Std B"/>
              <a:cs typeface="Arial" panose="020B0604020202020204" pitchFamily="34" charset="0"/>
            </a:endParaRPr>
          </a:p>
          <a:p>
            <a:pPr lvl="0" algn="just">
              <a:defRPr/>
            </a:pPr>
            <a:r>
              <a:rPr lang="fr-FR" b="1" kern="0" dirty="0" smtClean="0">
                <a:solidFill>
                  <a:sysClr val="windowText" lastClr="000000"/>
                </a:solidFill>
                <a:latin typeface="Arial" panose="020B0604020202020204" pitchFamily="34" charset="0"/>
                <a:ea typeface="Adobe Gothic Std B"/>
                <a:cs typeface="Arial" panose="020B0604020202020204" pitchFamily="34" charset="0"/>
                <a:sym typeface="Wingdings"/>
              </a:rPr>
              <a:t>   </a:t>
            </a:r>
            <a:r>
              <a:rPr lang="fr-FR" b="1" kern="0" dirty="0" smtClean="0">
                <a:solidFill>
                  <a:srgbClr val="303030"/>
                </a:solidFill>
                <a:latin typeface="Arial" panose="020B0604020202020204" pitchFamily="34" charset="0"/>
                <a:ea typeface="Adobe Gothic Std B"/>
                <a:cs typeface="Arial" panose="020B0604020202020204" pitchFamily="34" charset="0"/>
                <a:sym typeface="Wingdings"/>
              </a:rPr>
              <a:t></a:t>
            </a:r>
            <a:r>
              <a:rPr lang="fr-FR" b="1" kern="0" dirty="0" smtClean="0">
                <a:solidFill>
                  <a:srgbClr val="303030"/>
                </a:solidFill>
                <a:latin typeface="Arial" panose="020B0604020202020204" pitchFamily="34" charset="0"/>
                <a:ea typeface="Adobe Gothic Std B"/>
                <a:cs typeface="Arial" panose="020B0604020202020204" pitchFamily="34" charset="0"/>
              </a:rPr>
              <a:t> </a:t>
            </a:r>
            <a:r>
              <a:rPr lang="fr-FR" b="1" kern="0" dirty="0">
                <a:solidFill>
                  <a:srgbClr val="303030"/>
                </a:solidFill>
                <a:latin typeface="Arial" panose="020B0604020202020204" pitchFamily="34" charset="0"/>
                <a:ea typeface="Adobe Gothic Std B"/>
                <a:cs typeface="Arial" panose="020B0604020202020204" pitchFamily="34" charset="0"/>
              </a:rPr>
              <a:t>de maîtriser les dépenses de fonctionnement;</a:t>
            </a:r>
            <a:endParaRPr lang="fr-FR" kern="0" dirty="0">
              <a:solidFill>
                <a:sysClr val="windowText" lastClr="000000"/>
              </a:solidFill>
              <a:latin typeface="Arial" panose="020B0604020202020204" pitchFamily="34" charset="0"/>
              <a:ea typeface="Adobe Gothic Std B"/>
              <a:cs typeface="Arial" panose="020B0604020202020204" pitchFamily="34" charset="0"/>
            </a:endParaRPr>
          </a:p>
          <a:p>
            <a:pPr marL="180340" lvl="0" algn="just">
              <a:defRPr/>
            </a:pPr>
            <a:r>
              <a:rPr lang="fr-FR" b="1" kern="0" dirty="0">
                <a:solidFill>
                  <a:srgbClr val="303030"/>
                </a:solidFill>
                <a:latin typeface="Arial" panose="020B0604020202020204" pitchFamily="34" charset="0"/>
                <a:ea typeface="Adobe Gothic Std B"/>
                <a:cs typeface="Arial" panose="020B0604020202020204" pitchFamily="34" charset="0"/>
                <a:sym typeface="Wingdings"/>
              </a:rPr>
              <a:t></a:t>
            </a:r>
            <a:r>
              <a:rPr lang="fr-FR" b="1" kern="0" dirty="0">
                <a:solidFill>
                  <a:srgbClr val="303030"/>
                </a:solidFill>
                <a:latin typeface="Arial" panose="020B0604020202020204" pitchFamily="34" charset="0"/>
                <a:ea typeface="Adobe Gothic Std B"/>
                <a:cs typeface="Arial" panose="020B0604020202020204" pitchFamily="34" charset="0"/>
              </a:rPr>
              <a:t> de contenir la dette en limitant le recours à l’emprunt ;</a:t>
            </a:r>
            <a:endParaRPr lang="fr-FR" kern="0" dirty="0">
              <a:solidFill>
                <a:sysClr val="windowText" lastClr="000000"/>
              </a:solidFill>
              <a:latin typeface="Arial" panose="020B0604020202020204" pitchFamily="34" charset="0"/>
              <a:ea typeface="Adobe Gothic Std B"/>
              <a:cs typeface="Arial" panose="020B0604020202020204" pitchFamily="34" charset="0"/>
            </a:endParaRPr>
          </a:p>
          <a:p>
            <a:pPr>
              <a:spcAft>
                <a:spcPts val="1000"/>
              </a:spcAft>
              <a:defRPr/>
            </a:pPr>
            <a:r>
              <a:rPr lang="fr-FR" b="1" kern="0" dirty="0">
                <a:solidFill>
                  <a:srgbClr val="303030"/>
                </a:solidFill>
                <a:latin typeface="Arial" panose="020B0604020202020204" pitchFamily="34" charset="0"/>
                <a:ea typeface="Adobe Gothic Std B"/>
                <a:cs typeface="Arial" panose="020B0604020202020204" pitchFamily="34" charset="0"/>
              </a:rPr>
              <a:t>    </a:t>
            </a:r>
            <a:r>
              <a:rPr lang="fr-FR" b="1" kern="0" dirty="0">
                <a:solidFill>
                  <a:srgbClr val="303030"/>
                </a:solidFill>
                <a:latin typeface="Arial" panose="020B0604020202020204" pitchFamily="34" charset="0"/>
                <a:ea typeface="Adobe Gothic Std B"/>
                <a:cs typeface="Arial" panose="020B0604020202020204" pitchFamily="34" charset="0"/>
                <a:sym typeface="Wingdings"/>
              </a:rPr>
              <a:t></a:t>
            </a:r>
            <a:r>
              <a:rPr lang="fr-FR" b="1" kern="0" dirty="0">
                <a:solidFill>
                  <a:srgbClr val="303030"/>
                </a:solidFill>
                <a:latin typeface="Arial" panose="020B0604020202020204" pitchFamily="34" charset="0"/>
                <a:ea typeface="Adobe Gothic Std B"/>
                <a:cs typeface="Arial" panose="020B0604020202020204" pitchFamily="34" charset="0"/>
              </a:rPr>
              <a:t> de mobiliser des subventions chaque fois que possible</a:t>
            </a:r>
            <a:r>
              <a:rPr lang="fr-FR" b="1" kern="0" dirty="0" smtClean="0">
                <a:solidFill>
                  <a:srgbClr val="303030"/>
                </a:solidFill>
                <a:latin typeface="Arial" panose="020B0604020202020204" pitchFamily="34" charset="0"/>
                <a:ea typeface="Adobe Gothic Std B"/>
                <a:cs typeface="Arial" panose="020B0604020202020204" pitchFamily="34" charset="0"/>
              </a:rPr>
              <a:t>.</a:t>
            </a:r>
            <a:r>
              <a:rPr lang="fr-FR" b="1" kern="0" dirty="0">
                <a:solidFill>
                  <a:srgbClr val="303030"/>
                </a:solidFill>
                <a:latin typeface="Arial" panose="020B0604020202020204" pitchFamily="34" charset="0"/>
                <a:ea typeface="Adobe Gothic Std B"/>
                <a:cs typeface="Arial" panose="020B0604020202020204" pitchFamily="34" charset="0"/>
              </a:rPr>
              <a:t> </a:t>
            </a:r>
            <a:endParaRPr lang="fr-FR" b="1" kern="0" dirty="0" smtClean="0">
              <a:solidFill>
                <a:srgbClr val="303030"/>
              </a:solidFill>
              <a:latin typeface="Arial" panose="020B0604020202020204" pitchFamily="34" charset="0"/>
              <a:ea typeface="Adobe Gothic Std B"/>
              <a:cs typeface="Arial" panose="020B0604020202020204" pitchFamily="34" charset="0"/>
            </a:endParaRPr>
          </a:p>
          <a:p>
            <a:pPr>
              <a:spcAft>
                <a:spcPts val="1000"/>
              </a:spcAft>
              <a:defRPr/>
            </a:pPr>
            <a:r>
              <a:rPr lang="fr-FR" b="1" kern="0" dirty="0" smtClean="0">
                <a:solidFill>
                  <a:srgbClr val="303030"/>
                </a:solidFill>
                <a:latin typeface="Arial" panose="020B0604020202020204" pitchFamily="34" charset="0"/>
                <a:ea typeface="Adobe Gothic Std B"/>
                <a:cs typeface="Arial" panose="020B0604020202020204" pitchFamily="34" charset="0"/>
              </a:rPr>
              <a:t>Il </a:t>
            </a:r>
            <a:r>
              <a:rPr lang="fr-FR" b="1" kern="0" dirty="0">
                <a:solidFill>
                  <a:srgbClr val="303030"/>
                </a:solidFill>
                <a:latin typeface="Arial" panose="020B0604020202020204" pitchFamily="34" charset="0"/>
                <a:ea typeface="Adobe Gothic Std B"/>
                <a:cs typeface="Arial" panose="020B0604020202020204" pitchFamily="34" charset="0"/>
              </a:rPr>
              <a:t>ne rompait pas suffisamment avec la logique des budgets précédents, à savoir </a:t>
            </a:r>
            <a:r>
              <a:rPr lang="fr-FR" b="1" kern="0" dirty="0" smtClean="0">
                <a:solidFill>
                  <a:srgbClr val="303030"/>
                </a:solidFill>
                <a:latin typeface="Arial" panose="020B0604020202020204" pitchFamily="34" charset="0"/>
                <a:ea typeface="Adobe Gothic Std B"/>
                <a:cs typeface="Arial" panose="020B0604020202020204" pitchFamily="34" charset="0"/>
              </a:rPr>
              <a:t>des </a:t>
            </a:r>
            <a:r>
              <a:rPr lang="fr-FR" b="1" kern="0" dirty="0">
                <a:solidFill>
                  <a:srgbClr val="303030"/>
                </a:solidFill>
                <a:latin typeface="Arial" panose="020B0604020202020204" pitchFamily="34" charset="0"/>
                <a:ea typeface="Adobe Gothic Std B"/>
                <a:cs typeface="Arial" panose="020B0604020202020204" pitchFamily="34" charset="0"/>
              </a:rPr>
              <a:t>dépenses </a:t>
            </a:r>
            <a:r>
              <a:rPr lang="fr-FR" b="1" kern="0" dirty="0" smtClean="0">
                <a:solidFill>
                  <a:srgbClr val="303030"/>
                </a:solidFill>
                <a:latin typeface="Arial" panose="020B0604020202020204" pitchFamily="34" charset="0"/>
                <a:ea typeface="Adobe Gothic Std B"/>
                <a:cs typeface="Arial" panose="020B0604020202020204" pitchFamily="34" charset="0"/>
              </a:rPr>
              <a:t>excessives et donc le </a:t>
            </a:r>
            <a:r>
              <a:rPr lang="fr-FR" b="1" kern="0" dirty="0">
                <a:solidFill>
                  <a:srgbClr val="303030"/>
                </a:solidFill>
                <a:latin typeface="Arial" panose="020B0604020202020204" pitchFamily="34" charset="0"/>
                <a:ea typeface="Adobe Gothic Std B"/>
                <a:cs typeface="Arial" panose="020B0604020202020204" pitchFamily="34" charset="0"/>
              </a:rPr>
              <a:t>recours à </a:t>
            </a:r>
            <a:r>
              <a:rPr lang="fr-FR" b="1" kern="0" dirty="0" smtClean="0">
                <a:solidFill>
                  <a:srgbClr val="303030"/>
                </a:solidFill>
                <a:latin typeface="Arial" panose="020B0604020202020204" pitchFamily="34" charset="0"/>
                <a:ea typeface="Adobe Gothic Std B"/>
                <a:cs typeface="Arial" panose="020B0604020202020204" pitchFamily="34" charset="0"/>
              </a:rPr>
              <a:t>l’emprunt,</a:t>
            </a:r>
            <a:endParaRPr lang="fr-FR" kern="0" dirty="0">
              <a:solidFill>
                <a:sysClr val="windowText" lastClr="000000"/>
              </a:solidFill>
              <a:latin typeface="Arial" panose="020B0604020202020204" pitchFamily="34" charset="0"/>
              <a:ea typeface="Adobe Gothic Std B"/>
              <a:cs typeface="Arial" panose="020B0604020202020204" pitchFamily="34" charset="0"/>
            </a:endParaRPr>
          </a:p>
          <a:p>
            <a:pPr lvl="0">
              <a:spcAft>
                <a:spcPts val="1000"/>
              </a:spcAft>
              <a:defRPr/>
            </a:pPr>
            <a:endParaRPr lang="fr-FR" b="1" kern="0" dirty="0">
              <a:solidFill>
                <a:srgbClr val="303030"/>
              </a:solidFill>
              <a:latin typeface="Arial" panose="020B0604020202020204" pitchFamily="34" charset="0"/>
              <a:ea typeface="Adobe Gothic Std B"/>
              <a:cs typeface="Arial" panose="020B0604020202020204" pitchFamily="34" charset="0"/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3023754" y="5931553"/>
            <a:ext cx="790748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2800" dirty="0" smtClean="0">
                <a:solidFill>
                  <a:srgbClr val="4BAA4E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Le budget primitif</a:t>
            </a:r>
            <a:endParaRPr lang="fr-FR" sz="2800" kern="0" dirty="0" smtClean="0">
              <a:solidFill>
                <a:sysClr val="windowText" lastClr="000000"/>
              </a:solidFill>
              <a:latin typeface="Adobe Gothic Std B" panose="020B0800000000000000" pitchFamily="34" charset="-128"/>
              <a:ea typeface="Adobe Gothic Std B" panose="020B0800000000000000" pitchFamily="34" charset="-128"/>
              <a:cs typeface="Arial" panose="020B0604020202020204" pitchFamily="34" charset="0"/>
            </a:endParaRPr>
          </a:p>
          <a:p>
            <a:pPr algn="r"/>
            <a:endParaRPr lang="fr-FR" sz="3200" dirty="0">
              <a:solidFill>
                <a:srgbClr val="4BAA4E"/>
              </a:solidFill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14500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-101017"/>
            <a:ext cx="12216063" cy="1764632"/>
          </a:xfrm>
          <a:custGeom>
            <a:avLst/>
            <a:gdLst>
              <a:gd name="connsiteX0" fmla="*/ 0 w 12192000"/>
              <a:gd name="connsiteY0" fmla="*/ 0 h 1419726"/>
              <a:gd name="connsiteX1" fmla="*/ 12192000 w 12192000"/>
              <a:gd name="connsiteY1" fmla="*/ 0 h 1419726"/>
              <a:gd name="connsiteX2" fmla="*/ 12192000 w 12192000"/>
              <a:gd name="connsiteY2" fmla="*/ 1419726 h 1419726"/>
              <a:gd name="connsiteX3" fmla="*/ 0 w 12192000"/>
              <a:gd name="connsiteY3" fmla="*/ 1419726 h 1419726"/>
              <a:gd name="connsiteX4" fmla="*/ 0 w 12192000"/>
              <a:gd name="connsiteY4" fmla="*/ 0 h 1419726"/>
              <a:gd name="connsiteX0" fmla="*/ 0 w 12200021"/>
              <a:gd name="connsiteY0" fmla="*/ 0 h 1419726"/>
              <a:gd name="connsiteX1" fmla="*/ 12192000 w 12200021"/>
              <a:gd name="connsiteY1" fmla="*/ 0 h 1419726"/>
              <a:gd name="connsiteX2" fmla="*/ 12200021 w 12200021"/>
              <a:gd name="connsiteY2" fmla="*/ 593558 h 1419726"/>
              <a:gd name="connsiteX3" fmla="*/ 0 w 12200021"/>
              <a:gd name="connsiteY3" fmla="*/ 1419726 h 1419726"/>
              <a:gd name="connsiteX4" fmla="*/ 0 w 12200021"/>
              <a:gd name="connsiteY4" fmla="*/ 0 h 1419726"/>
              <a:gd name="connsiteX0" fmla="*/ 0 w 12200021"/>
              <a:gd name="connsiteY0" fmla="*/ 0 h 1419726"/>
              <a:gd name="connsiteX1" fmla="*/ 12192000 w 12200021"/>
              <a:gd name="connsiteY1" fmla="*/ 0 h 1419726"/>
              <a:gd name="connsiteX2" fmla="*/ 12200021 w 12200021"/>
              <a:gd name="connsiteY2" fmla="*/ 593558 h 1419726"/>
              <a:gd name="connsiteX3" fmla="*/ 0 w 12200021"/>
              <a:gd name="connsiteY3" fmla="*/ 1419726 h 1419726"/>
              <a:gd name="connsiteX4" fmla="*/ 0 w 12200021"/>
              <a:gd name="connsiteY4" fmla="*/ 0 h 1419726"/>
              <a:gd name="connsiteX0" fmla="*/ 16042 w 12216063"/>
              <a:gd name="connsiteY0" fmla="*/ 0 h 1764632"/>
              <a:gd name="connsiteX1" fmla="*/ 12208042 w 12216063"/>
              <a:gd name="connsiteY1" fmla="*/ 0 h 1764632"/>
              <a:gd name="connsiteX2" fmla="*/ 12216063 w 12216063"/>
              <a:gd name="connsiteY2" fmla="*/ 593558 h 1764632"/>
              <a:gd name="connsiteX3" fmla="*/ 0 w 12216063"/>
              <a:gd name="connsiteY3" fmla="*/ 1764632 h 1764632"/>
              <a:gd name="connsiteX4" fmla="*/ 16042 w 12216063"/>
              <a:gd name="connsiteY4" fmla="*/ 0 h 1764632"/>
              <a:gd name="connsiteX0" fmla="*/ 16042 w 12216063"/>
              <a:gd name="connsiteY0" fmla="*/ 0 h 1764632"/>
              <a:gd name="connsiteX1" fmla="*/ 12208042 w 12216063"/>
              <a:gd name="connsiteY1" fmla="*/ 0 h 1764632"/>
              <a:gd name="connsiteX2" fmla="*/ 12216063 w 12216063"/>
              <a:gd name="connsiteY2" fmla="*/ 858253 h 1764632"/>
              <a:gd name="connsiteX3" fmla="*/ 0 w 12216063"/>
              <a:gd name="connsiteY3" fmla="*/ 1764632 h 1764632"/>
              <a:gd name="connsiteX4" fmla="*/ 16042 w 12216063"/>
              <a:gd name="connsiteY4" fmla="*/ 0 h 17646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216063" h="1764632">
                <a:moveTo>
                  <a:pt x="16042" y="0"/>
                </a:moveTo>
                <a:lnTo>
                  <a:pt x="12208042" y="0"/>
                </a:lnTo>
                <a:cubicBezTo>
                  <a:pt x="12210716" y="286084"/>
                  <a:pt x="12213389" y="572169"/>
                  <a:pt x="12216063" y="858253"/>
                </a:cubicBezTo>
                <a:lnTo>
                  <a:pt x="0" y="1764632"/>
                </a:lnTo>
                <a:lnTo>
                  <a:pt x="16042" y="0"/>
                </a:lnTo>
                <a:close/>
              </a:path>
            </a:pathLst>
          </a:custGeom>
          <a:solidFill>
            <a:srgbClr val="4BAA4E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026" name="Picture 2" descr="74 contamine sarzin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29878" y="332038"/>
            <a:ext cx="676275" cy="89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ZoneTexte 5"/>
          <p:cNvSpPr txBox="1"/>
          <p:nvPr/>
        </p:nvSpPr>
        <p:spPr>
          <a:xfrm>
            <a:off x="1536031" y="383819"/>
            <a:ext cx="42351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>
                <a:solidFill>
                  <a:schemeClr val="bg1"/>
                </a:solidFill>
                <a:latin typeface="Arial" panose="020B0604020202020204" pitchFamily="34" charset="0"/>
                <a:ea typeface="Adobe Gothic Std B" panose="020B0800000000000000" pitchFamily="34" charset="-128"/>
                <a:cs typeface="Arial" panose="020B0604020202020204" pitchFamily="34" charset="0"/>
              </a:rPr>
              <a:t>Economie - Budget</a:t>
            </a:r>
          </a:p>
        </p:txBody>
      </p:sp>
      <p:pic>
        <p:nvPicPr>
          <p:cNvPr id="48" name="Image 47">
            <a:extLst>
              <a:ext uri="{FF2B5EF4-FFF2-40B4-BE49-F238E27FC236}">
                <a16:creationId xmlns="" xmlns:a16="http://schemas.microsoft.com/office/drawing/2014/main" id="{746D0A92-A365-417D-A46E-2F46B9BDF7E3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2055" b="817"/>
          <a:stretch/>
        </p:blipFill>
        <p:spPr>
          <a:xfrm>
            <a:off x="0" y="5477522"/>
            <a:ext cx="1951317" cy="1380478"/>
          </a:xfrm>
          <a:prstGeom prst="rect">
            <a:avLst/>
          </a:prstGeom>
        </p:spPr>
      </p:pic>
      <p:sp>
        <p:nvSpPr>
          <p:cNvPr id="10" name="ZoneTexte 9"/>
          <p:cNvSpPr txBox="1"/>
          <p:nvPr/>
        </p:nvSpPr>
        <p:spPr>
          <a:xfrm>
            <a:off x="2707643" y="6146465"/>
            <a:ext cx="790748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2800" dirty="0" smtClean="0">
                <a:solidFill>
                  <a:srgbClr val="4BAA4E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Le budget</a:t>
            </a:r>
            <a:endParaRPr lang="fr-FR" sz="3200" dirty="0">
              <a:solidFill>
                <a:srgbClr val="4BAA4E"/>
              </a:solidFill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</p:txBody>
      </p:sp>
      <p:sp>
        <p:nvSpPr>
          <p:cNvPr id="11" name="Secteurs 10"/>
          <p:cNvSpPr/>
          <p:nvPr/>
        </p:nvSpPr>
        <p:spPr>
          <a:xfrm>
            <a:off x="2755769" y="2020856"/>
            <a:ext cx="2361134" cy="2241418"/>
          </a:xfrm>
          <a:prstGeom prst="pie">
            <a:avLst>
              <a:gd name="adj1" fmla="val 5422914"/>
              <a:gd name="adj2" fmla="val 1620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12" name="Secteurs 11"/>
          <p:cNvSpPr/>
          <p:nvPr/>
        </p:nvSpPr>
        <p:spPr>
          <a:xfrm>
            <a:off x="2707643" y="2020856"/>
            <a:ext cx="2538125" cy="2231793"/>
          </a:xfrm>
          <a:prstGeom prst="pie">
            <a:avLst>
              <a:gd name="adj1" fmla="val 16222434"/>
              <a:gd name="adj2" fmla="val 5394879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3" name="Secteurs 12"/>
          <p:cNvSpPr/>
          <p:nvPr/>
        </p:nvSpPr>
        <p:spPr>
          <a:xfrm>
            <a:off x="6315512" y="2020856"/>
            <a:ext cx="2444817" cy="2241418"/>
          </a:xfrm>
          <a:prstGeom prst="pie">
            <a:avLst>
              <a:gd name="adj1" fmla="val 5422914"/>
              <a:gd name="adj2" fmla="val 1620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14" name="Secteurs 13"/>
          <p:cNvSpPr/>
          <p:nvPr/>
        </p:nvSpPr>
        <p:spPr>
          <a:xfrm>
            <a:off x="6315511" y="2030481"/>
            <a:ext cx="2626357" cy="2231793"/>
          </a:xfrm>
          <a:prstGeom prst="pie">
            <a:avLst>
              <a:gd name="adj1" fmla="val 16222434"/>
              <a:gd name="adj2" fmla="val 5394879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1968843" y="4434928"/>
            <a:ext cx="3919978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u="sng" dirty="0">
                <a:latin typeface="Adobe Garamond Pro Bold" panose="02020702060506020403" pitchFamily="18" charset="0"/>
                <a:ea typeface="Adobe Gothic Std B" panose="020B0800000000000000" pitchFamily="34" charset="-128"/>
              </a:rPr>
              <a:t>La section de fonctionnement</a:t>
            </a:r>
            <a:r>
              <a:rPr lang="fr-FR" sz="1600" dirty="0">
                <a:latin typeface="Adobe Garamond Pro Bold" panose="02020702060506020403" pitchFamily="18" charset="0"/>
                <a:ea typeface="Adobe Gothic Std B" panose="020B0800000000000000" pitchFamily="34" charset="-128"/>
              </a:rPr>
              <a:t>. </a:t>
            </a:r>
          </a:p>
          <a:p>
            <a:r>
              <a:rPr lang="fr-FR" sz="1400" dirty="0">
                <a:latin typeface="Adobe Garamond Pro Bold" panose="02020702060506020403" pitchFamily="18" charset="0"/>
                <a:ea typeface="Adobe Gothic Std B" panose="020B0800000000000000" pitchFamily="34" charset="-128"/>
              </a:rPr>
              <a:t> </a:t>
            </a:r>
          </a:p>
          <a:p>
            <a:r>
              <a:rPr lang="fr-FR" sz="1600" dirty="0">
                <a:latin typeface="Adobe Garamond Pro Bold" panose="02020702060506020403" pitchFamily="18" charset="0"/>
                <a:ea typeface="Adobe Gothic Std B" panose="020B0800000000000000" pitchFamily="34" charset="-128"/>
              </a:rPr>
              <a:t>Elle gère les affaires courantes.</a:t>
            </a:r>
          </a:p>
          <a:p>
            <a:r>
              <a:rPr lang="fr-FR" sz="1600" dirty="0">
                <a:latin typeface="Adobe Garamond Pro Bold" panose="02020702060506020403" pitchFamily="18" charset="0"/>
                <a:ea typeface="Adobe Gothic Std B" panose="020B0800000000000000" pitchFamily="34" charset="-128"/>
              </a:rPr>
              <a:t>C’est </a:t>
            </a:r>
            <a:r>
              <a:rPr lang="fr-FR" sz="1600" dirty="0" smtClean="0">
                <a:latin typeface="Adobe Garamond Pro Bold" panose="02020702060506020403" pitchFamily="18" charset="0"/>
                <a:ea typeface="Adobe Gothic Std B" panose="020B0800000000000000" pitchFamily="34" charset="-128"/>
              </a:rPr>
              <a:t>l’ensemble </a:t>
            </a:r>
            <a:r>
              <a:rPr lang="fr-FR" sz="1600" dirty="0">
                <a:latin typeface="Adobe Garamond Pro Bold" panose="02020702060506020403" pitchFamily="18" charset="0"/>
                <a:ea typeface="Adobe Gothic Std B" panose="020B0800000000000000" pitchFamily="34" charset="-128"/>
              </a:rPr>
              <a:t>des dépenses et des recettes nécessaires au fonctionnement courant et récurrent des services communaux.</a:t>
            </a:r>
          </a:p>
        </p:txBody>
      </p:sp>
      <p:sp>
        <p:nvSpPr>
          <p:cNvPr id="16" name="ZoneTexte 15"/>
          <p:cNvSpPr txBox="1"/>
          <p:nvPr/>
        </p:nvSpPr>
        <p:spPr>
          <a:xfrm>
            <a:off x="6108031" y="4434928"/>
            <a:ext cx="5003597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>
                <a:latin typeface="Adobe Garamond Pro Bold" panose="02020702060506020403" pitchFamily="18" charset="0"/>
                <a:ea typeface="Adobe Gothic Std B" panose="020B0800000000000000" pitchFamily="34" charset="-128"/>
              </a:rPr>
              <a:t> </a:t>
            </a:r>
            <a:r>
              <a:rPr lang="fr-FR" sz="1400" dirty="0" smtClean="0">
                <a:latin typeface="Adobe Garamond Pro Bold" panose="02020702060506020403" pitchFamily="18" charset="0"/>
                <a:ea typeface="Adobe Gothic Std B" panose="020B0800000000000000" pitchFamily="34" charset="-128"/>
              </a:rPr>
              <a:t>            </a:t>
            </a:r>
            <a:r>
              <a:rPr lang="fr-FR" sz="1600" u="sng" dirty="0" smtClean="0">
                <a:latin typeface="Adobe Garamond Pro Bold" panose="02020702060506020403" pitchFamily="18" charset="0"/>
                <a:ea typeface="Adobe Gothic Std B" panose="020B0800000000000000" pitchFamily="34" charset="-128"/>
              </a:rPr>
              <a:t>La </a:t>
            </a:r>
            <a:r>
              <a:rPr lang="fr-FR" sz="1600" u="sng" dirty="0">
                <a:latin typeface="Adobe Garamond Pro Bold" panose="02020702060506020403" pitchFamily="18" charset="0"/>
                <a:ea typeface="Adobe Gothic Std B" panose="020B0800000000000000" pitchFamily="34" charset="-128"/>
              </a:rPr>
              <a:t>section d'investissement</a:t>
            </a:r>
            <a:r>
              <a:rPr lang="fr-FR" sz="1600" dirty="0">
                <a:latin typeface="Adobe Garamond Pro Bold" panose="02020702060506020403" pitchFamily="18" charset="0"/>
                <a:ea typeface="Adobe Gothic Std B" panose="020B0800000000000000" pitchFamily="34" charset="-128"/>
              </a:rPr>
              <a:t>.</a:t>
            </a:r>
          </a:p>
          <a:p>
            <a:r>
              <a:rPr lang="fr-FR" sz="1400" dirty="0">
                <a:latin typeface="Adobe Garamond Pro Bold" panose="02020702060506020403" pitchFamily="18" charset="0"/>
                <a:ea typeface="Adobe Gothic Std B" panose="020B0800000000000000" pitchFamily="34" charset="-128"/>
              </a:rPr>
              <a:t> </a:t>
            </a:r>
          </a:p>
          <a:p>
            <a:r>
              <a:rPr lang="fr-FR" sz="1600" dirty="0">
                <a:latin typeface="Adobe Garamond Pro Bold" panose="02020702060506020403" pitchFamily="18" charset="0"/>
                <a:ea typeface="Adobe Gothic Std B" panose="020B0800000000000000" pitchFamily="34" charset="-128"/>
              </a:rPr>
              <a:t>La section d'investissement prépare l’avenir et contribue à accroître le patrimoine communal. Elle concerne des actions, dépenses ou recettes, à caractère exceptionnel.</a:t>
            </a:r>
          </a:p>
          <a:p>
            <a:r>
              <a:rPr lang="fr-FR" sz="1600" dirty="0">
                <a:latin typeface="Adobe Garamond Pro Bold" panose="02020702060506020403" pitchFamily="18" charset="0"/>
                <a:ea typeface="Adobe Gothic Std B" panose="020B0800000000000000" pitchFamily="34" charset="-128"/>
              </a:rPr>
              <a:t>Elle est liée aux projets de la commune à moyen ou long </a:t>
            </a:r>
            <a:r>
              <a:rPr lang="fr-FR" sz="1600" dirty="0" smtClean="0">
                <a:latin typeface="Adobe Garamond Pro Bold" panose="02020702060506020403" pitchFamily="18" charset="0"/>
                <a:ea typeface="Adobe Gothic Std B" panose="020B0800000000000000" pitchFamily="34" charset="-128"/>
              </a:rPr>
              <a:t>terme.</a:t>
            </a:r>
            <a:endParaRPr lang="fr-FR" sz="1600" dirty="0">
              <a:latin typeface="Adobe Garamond Pro Bold" panose="02020702060506020403" pitchFamily="18" charset="0"/>
              <a:ea typeface="Adobe Gothic Std B" panose="020B0800000000000000" pitchFamily="34" charset="-128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2780970" y="2952086"/>
            <a:ext cx="11357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Dépenses</a:t>
            </a:r>
            <a:endParaRPr lang="fr-FR" dirty="0"/>
          </a:p>
        </p:txBody>
      </p:sp>
      <p:sp>
        <p:nvSpPr>
          <p:cNvPr id="17" name="ZoneTexte 16"/>
          <p:cNvSpPr txBox="1"/>
          <p:nvPr/>
        </p:nvSpPr>
        <p:spPr>
          <a:xfrm>
            <a:off x="6369253" y="2961711"/>
            <a:ext cx="11357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Dépenses</a:t>
            </a:r>
            <a:endParaRPr lang="fr-FR" dirty="0"/>
          </a:p>
        </p:txBody>
      </p:sp>
      <p:sp>
        <p:nvSpPr>
          <p:cNvPr id="19" name="ZoneTexte 18"/>
          <p:cNvSpPr txBox="1"/>
          <p:nvPr/>
        </p:nvSpPr>
        <p:spPr>
          <a:xfrm>
            <a:off x="4016679" y="2961711"/>
            <a:ext cx="11357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Recettes</a:t>
            </a:r>
            <a:endParaRPr lang="fr-FR" dirty="0"/>
          </a:p>
        </p:txBody>
      </p:sp>
      <p:sp>
        <p:nvSpPr>
          <p:cNvPr id="20" name="ZoneTexte 19"/>
          <p:cNvSpPr txBox="1"/>
          <p:nvPr/>
        </p:nvSpPr>
        <p:spPr>
          <a:xfrm>
            <a:off x="7704890" y="2961812"/>
            <a:ext cx="11357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Recettes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37968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441F2A262D9D7648B9E8B229872C4572" ma:contentTypeVersion="11" ma:contentTypeDescription="Ein neues Dokument erstellen." ma:contentTypeScope="" ma:versionID="453517b39306cd9320b6a0041e753cfd">
  <xsd:schema xmlns:xsd="http://www.w3.org/2001/XMLSchema" xmlns:xs="http://www.w3.org/2001/XMLSchema" xmlns:p="http://schemas.microsoft.com/office/2006/metadata/properties" xmlns:ns3="b691b0f1-7665-4ac6-ab72-3af9f14e6893" xmlns:ns4="9cf694ed-1373-47bb-aa94-5452ff2a9ea2" targetNamespace="http://schemas.microsoft.com/office/2006/metadata/properties" ma:root="true" ma:fieldsID="087aed0378afd0432f96a9750fc40856" ns3:_="" ns4:_="">
    <xsd:import namespace="b691b0f1-7665-4ac6-ab72-3af9f14e6893"/>
    <xsd:import namespace="9cf694ed-1373-47bb-aa94-5452ff2a9ea2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DateTaken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691b0f1-7665-4ac6-ab72-3af9f14e689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cf694ed-1373-47bb-aa94-5452ff2a9ea2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Freigegeben für -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Freigabehinweis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D252545-A5CC-49C7-9822-D18BA4BA5E8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E74BFBD-DA60-4971-8E2E-A9F7256794CA}">
  <ds:schemaRefs>
    <ds:schemaRef ds:uri="http://schemas.microsoft.com/office/2006/documentManagement/types"/>
    <ds:schemaRef ds:uri="http://purl.org/dc/dcmitype/"/>
    <ds:schemaRef ds:uri="http://www.w3.org/XML/1998/namespace"/>
    <ds:schemaRef ds:uri="http://schemas.microsoft.com/office/2006/metadata/properties"/>
    <ds:schemaRef ds:uri="http://purl.org/dc/terms/"/>
    <ds:schemaRef ds:uri="b691b0f1-7665-4ac6-ab72-3af9f14e6893"/>
    <ds:schemaRef ds:uri="http://schemas.microsoft.com/office/infopath/2007/PartnerControls"/>
    <ds:schemaRef ds:uri="http://schemas.openxmlformats.org/package/2006/metadata/core-properties"/>
    <ds:schemaRef ds:uri="9cf694ed-1373-47bb-aa94-5452ff2a9ea2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1FC7230A-A32B-404C-A40F-0A7A0D97A3B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691b0f1-7665-4ac6-ab72-3af9f14e6893"/>
    <ds:schemaRef ds:uri="9cf694ed-1373-47bb-aa94-5452ff2a9ea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171</TotalTime>
  <Words>1087</Words>
  <Application>Microsoft Office PowerPoint</Application>
  <PresentationFormat>Grand écran</PresentationFormat>
  <Paragraphs>295</Paragraphs>
  <Slides>23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8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23</vt:i4>
      </vt:variant>
    </vt:vector>
  </HeadingPairs>
  <TitlesOfParts>
    <vt:vector size="32" baseType="lpstr">
      <vt:lpstr>Adobe Gothic Std B</vt:lpstr>
      <vt:lpstr>Adobe Garamond Pro Bold</vt:lpstr>
      <vt:lpstr>Arial</vt:lpstr>
      <vt:lpstr>Calibri</vt:lpstr>
      <vt:lpstr>Calibri Light</vt:lpstr>
      <vt:lpstr>Courier New</vt:lpstr>
      <vt:lpstr>Times New Roman</vt:lpstr>
      <vt:lpstr>Wingdings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Georges</dc:creator>
  <cp:lastModifiedBy>Georges</cp:lastModifiedBy>
  <cp:revision>41</cp:revision>
  <dcterms:created xsi:type="dcterms:W3CDTF">2020-10-11T09:27:38Z</dcterms:created>
  <dcterms:modified xsi:type="dcterms:W3CDTF">2021-07-01T20:07:32Z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0x010100441F2A262D9D7648B9E8B229872C4572</vt:lpwstr>
  </property>
</Properties>
</file>